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2" r:id="rId4"/>
    <p:sldId id="258" r:id="rId5"/>
    <p:sldId id="261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err="1"/>
              <a:t>Stranieri</a:t>
            </a:r>
            <a:r>
              <a:rPr lang="en-US" sz="2400" dirty="0"/>
              <a:t> </a:t>
            </a:r>
            <a:r>
              <a:rPr lang="en-US" sz="2400" dirty="0" err="1"/>
              <a:t>classi</a:t>
            </a:r>
            <a:r>
              <a:rPr lang="en-US" sz="2400" baseline="0" dirty="0"/>
              <a:t> prime 67</a:t>
            </a:r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1336906048834241"/>
          <c:y val="2.35988231911926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C2-4190-B590-FFD29056876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C2-4190-B590-FFD29056876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DC2-4190-B590-FFD29056876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DC2-4190-B590-FFD290568769}"/>
              </c:ext>
            </c:extLst>
          </c:dPt>
          <c:cat>
            <c:strRef>
              <c:f>Foglio1!$A$4:$A$7</c:f>
              <c:strCache>
                <c:ptCount val="4"/>
                <c:pt idx="0">
                  <c:v>Promossi </c:v>
                </c:pt>
                <c:pt idx="1">
                  <c:v>Sospensione giudizio</c:v>
                </c:pt>
                <c:pt idx="2">
                  <c:v>Non promossi</c:v>
                </c:pt>
                <c:pt idx="3">
                  <c:v>Trasferiti</c:v>
                </c:pt>
              </c:strCache>
            </c:strRef>
          </c:cat>
          <c:val>
            <c:numRef>
              <c:f>Foglio1!$B$4:$B$7</c:f>
              <c:numCache>
                <c:formatCode>General</c:formatCode>
                <c:ptCount val="4"/>
                <c:pt idx="0">
                  <c:v>38</c:v>
                </c:pt>
                <c:pt idx="1">
                  <c:v>12</c:v>
                </c:pt>
                <c:pt idx="2">
                  <c:v>15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DC2-4190-B590-FFD2905687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err="1"/>
              <a:t>Stranieri</a:t>
            </a:r>
            <a:r>
              <a:rPr lang="en-US" sz="2400" dirty="0"/>
              <a:t> </a:t>
            </a:r>
            <a:r>
              <a:rPr lang="en-US" sz="2400" dirty="0" err="1"/>
              <a:t>classi</a:t>
            </a:r>
            <a:r>
              <a:rPr lang="en-US" sz="2400" dirty="0"/>
              <a:t> prime</a:t>
            </a:r>
          </a:p>
        </c:rich>
      </c:tx>
      <c:layout>
        <c:manualLayout>
          <c:xMode val="edge"/>
          <c:yMode val="edge"/>
          <c:x val="4.3935659504032325E-2"/>
          <c:y val="8.76527718530013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0801341686352928"/>
          <c:w val="0.32251196678360289"/>
          <c:h val="0.347736020422621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b="0" i="0" u="none" strike="noStrike" baseline="0" dirty="0">
                <a:effectLst/>
              </a:rPr>
              <a:t>Nati in Italia 41</a:t>
            </a:r>
            <a:endParaRPr lang="it-IT" dirty="0"/>
          </a:p>
        </c:rich>
      </c:tx>
      <c:layout>
        <c:manualLayout>
          <c:xMode val="edge"/>
          <c:yMode val="edge"/>
          <c:x val="0.10145822397200349"/>
          <c:y val="6.60283492977664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96-4A41-92D0-AC96D19100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96-4A41-92D0-AC96D19100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96-4A41-92D0-AC96D19100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96-4A41-92D0-AC96D19100E0}"/>
              </c:ext>
            </c:extLst>
          </c:dPt>
          <c:cat>
            <c:strRef>
              <c:f>Foglio1!$A$22:$A$25</c:f>
              <c:strCache>
                <c:ptCount val="4"/>
                <c:pt idx="0">
                  <c:v>Promossi </c:v>
                </c:pt>
                <c:pt idx="1">
                  <c:v>Sospensione giudizio</c:v>
                </c:pt>
                <c:pt idx="2">
                  <c:v>Non promossi</c:v>
                </c:pt>
                <c:pt idx="3">
                  <c:v>Trasferiti</c:v>
                </c:pt>
              </c:strCache>
            </c:strRef>
          </c:cat>
          <c:val>
            <c:numRef>
              <c:f>Foglio1!$B$22:$B$25</c:f>
              <c:numCache>
                <c:formatCode>General</c:formatCode>
                <c:ptCount val="4"/>
                <c:pt idx="0">
                  <c:v>29</c:v>
                </c:pt>
                <c:pt idx="1">
                  <c:v>7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96-4A41-92D0-AC96D1910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Nati all’estero 26 </a:t>
            </a:r>
          </a:p>
        </c:rich>
      </c:tx>
      <c:layout>
        <c:manualLayout>
          <c:xMode val="edge"/>
          <c:yMode val="edge"/>
          <c:x val="8.2201224846894141E-2"/>
          <c:y val="6.20769480430608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6D-40EA-87AC-7CCAA2D80D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6D-40EA-87AC-7CCAA2D80D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F6D-40EA-87AC-7CCAA2D80DE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F6D-40EA-87AC-7CCAA2D80DEB}"/>
              </c:ext>
            </c:extLst>
          </c:dPt>
          <c:cat>
            <c:strRef>
              <c:f>Foglio1!$A$35:$A$38</c:f>
              <c:strCache>
                <c:ptCount val="4"/>
                <c:pt idx="0">
                  <c:v>Promossi </c:v>
                </c:pt>
                <c:pt idx="1">
                  <c:v>Sospensione giudizio</c:v>
                </c:pt>
                <c:pt idx="2">
                  <c:v>Non promossi </c:v>
                </c:pt>
                <c:pt idx="3">
                  <c:v>Trasferiti</c:v>
                </c:pt>
              </c:strCache>
            </c:strRef>
          </c:cat>
          <c:val>
            <c:numRef>
              <c:f>Foglio1!$B$35:$B$38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11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6D-40EA-87AC-7CCAA2D80D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Alunni stranieri quinta  35 </a:t>
            </a:r>
          </a:p>
        </c:rich>
      </c:tx>
      <c:layout>
        <c:manualLayout>
          <c:xMode val="edge"/>
          <c:yMode val="edge"/>
          <c:x val="5.0708568426289485E-2"/>
          <c:y val="3.2614133709543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66-4D4C-A46F-9EC182C190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66-4D4C-A46F-9EC182C190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66-4D4C-A46F-9EC182C1909D}"/>
              </c:ext>
            </c:extLst>
          </c:dPt>
          <c:cat>
            <c:strRef>
              <c:f>Foglio1!$A$52:$A$54</c:f>
              <c:strCache>
                <c:ptCount val="3"/>
                <c:pt idx="0">
                  <c:v>promossi</c:v>
                </c:pt>
                <c:pt idx="1">
                  <c:v>non ammessi </c:v>
                </c:pt>
                <c:pt idx="2">
                  <c:v>ritirati</c:v>
                </c:pt>
              </c:strCache>
            </c:strRef>
          </c:cat>
          <c:val>
            <c:numRef>
              <c:f>Foglio1!$B$52:$B$54</c:f>
              <c:numCache>
                <c:formatCode>General</c:formatCode>
                <c:ptCount val="3"/>
                <c:pt idx="0">
                  <c:v>25</c:v>
                </c:pt>
                <c:pt idx="1">
                  <c:v>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66-4D4C-A46F-9EC182C19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9/26/2016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057793"/>
          </a:xfrm>
        </p:spPr>
        <p:txBody>
          <a:bodyPr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Contrasto alla dispersione scolastica </a:t>
            </a:r>
            <a:br>
              <a:rPr lang="it-IT" sz="5400" b="1" dirty="0">
                <a:solidFill>
                  <a:schemeClr val="tx1"/>
                </a:solidFill>
              </a:rPr>
            </a:br>
            <a:r>
              <a:rPr lang="it-IT" sz="5400" b="1" dirty="0">
                <a:solidFill>
                  <a:schemeClr val="tx1"/>
                </a:solidFill>
              </a:rPr>
              <a:t>Per il </a:t>
            </a:r>
            <a:r>
              <a:rPr lang="it-IT" sz="5400" b="1" u="sng" dirty="0">
                <a:solidFill>
                  <a:schemeClr val="tx1"/>
                </a:solidFill>
              </a:rPr>
              <a:t>successo </a:t>
            </a:r>
            <a:r>
              <a:rPr lang="it-IT" sz="5400" b="1" dirty="0">
                <a:solidFill>
                  <a:schemeClr val="tx1"/>
                </a:solidFill>
              </a:rPr>
              <a:t>degli </a:t>
            </a:r>
            <a:r>
              <a:rPr lang="it-IT" sz="5400" b="1" u="sng" dirty="0">
                <a:solidFill>
                  <a:schemeClr val="tx1"/>
                </a:solidFill>
              </a:rPr>
              <a:t>alunni </a:t>
            </a:r>
            <a:br>
              <a:rPr lang="it-IT" sz="5400" b="1" u="sng" dirty="0">
                <a:solidFill>
                  <a:schemeClr val="tx1"/>
                </a:solidFill>
              </a:rPr>
            </a:br>
            <a:r>
              <a:rPr lang="it-IT" sz="5400" b="1" u="sng" dirty="0">
                <a:solidFill>
                  <a:schemeClr val="tx1"/>
                </a:solidFill>
              </a:rPr>
              <a:t>con svantaggio socio-economico, linguistico e culturale</a:t>
            </a:r>
            <a:endParaRPr lang="it-IT" sz="5400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7512" y="3466214"/>
            <a:ext cx="9228201" cy="2386581"/>
          </a:xfrm>
        </p:spPr>
        <p:txBody>
          <a:bodyPr>
            <a:normAutofit fontScale="92500" lnSpcReduction="20000"/>
          </a:bodyPr>
          <a:lstStyle/>
          <a:p>
            <a:r>
              <a:rPr lang="it-IT" i="1" dirty="0"/>
              <a:t>E` compito della Repubblica rimuovere gli ostacoli di ordine economico e sociale, che, limitando di fatto la libertà e l'eguaglianza dei cittadini, impediscono il pieno sviluppo della persona umana e l'effettiva partecipazione di tutti i lavoratori all'organizzazione politica, economica e sociale del Paese.  </a:t>
            </a:r>
          </a:p>
          <a:p>
            <a:r>
              <a:rPr lang="it-IT" sz="2200" dirty="0"/>
              <a:t>art.3² costituzione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932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89025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Progetto svantaggio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200" dirty="0"/>
              <a:t>È compito della scuola rilevare lo svantaggio e mettere in atto azioni di contrasto.</a:t>
            </a:r>
          </a:p>
          <a:p>
            <a:r>
              <a:rPr lang="it-IT" sz="3200" dirty="0"/>
              <a:t>Il presente progetto si inserisce all’interno del piano annuale per l’</a:t>
            </a:r>
            <a:r>
              <a:rPr lang="it-IT" sz="3200" dirty="0" err="1"/>
              <a:t>inclusività</a:t>
            </a:r>
            <a:r>
              <a:rPr lang="it-IT" sz="3200" dirty="0"/>
              <a:t> e intende ampliare la possibilità di azione del </a:t>
            </a:r>
            <a:r>
              <a:rPr lang="it-IT" sz="3200" dirty="0" err="1"/>
              <a:t>CdC</a:t>
            </a:r>
            <a:r>
              <a:rPr lang="it-IT" sz="3200" dirty="0"/>
              <a:t> offrendo delle azioni comuni in cui inserire gli studenti segnalati.</a:t>
            </a:r>
          </a:p>
          <a:p>
            <a:r>
              <a:rPr lang="it-IT" sz="3200" dirty="0"/>
              <a:t>Si rivolge ad alunni con svantaggio sociale e economico, alunni con svantaggio culturale e linguistico, in cui rientrano anche gli stranieri.</a:t>
            </a:r>
          </a:p>
          <a:p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408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7224" y="499532"/>
            <a:ext cx="10772775" cy="3158067"/>
          </a:xfrm>
        </p:spPr>
        <p:txBody>
          <a:bodyPr>
            <a:noAutofit/>
          </a:bodyPr>
          <a:lstStyle/>
          <a:p>
            <a:r>
              <a:rPr lang="it-IT" sz="4000" dirty="0">
                <a:solidFill>
                  <a:schemeClr val="tx1"/>
                </a:solidFill>
              </a:rPr>
              <a:t>Per i ragazzi in situazione di BES nell’area dello svantaggio socioeconomico, linguistico, culturale, in cui l’osservazione sistematica dei comportamenti e delle prestazioni scolastiche può far sospettare che vi siano elementi ostativi all’apprendimento dati dal vissuto personale del ragazzo o da fattori ambientali, </a:t>
            </a:r>
            <a:r>
              <a:rPr lang="it-IT" sz="4000" b="1" u="sng" dirty="0">
                <a:solidFill>
                  <a:schemeClr val="tx1"/>
                </a:solidFill>
              </a:rPr>
              <a:t>il consiglio di classe deve...</a:t>
            </a:r>
            <a:endParaRPr lang="it-IT" sz="4000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6656" y="3657599"/>
            <a:ext cx="10753725" cy="2120266"/>
          </a:xfrm>
        </p:spPr>
        <p:txBody>
          <a:bodyPr>
            <a:normAutofit fontScale="92500" lnSpcReduction="20000"/>
          </a:bodyPr>
          <a:lstStyle/>
          <a:p>
            <a:endParaRPr lang="it-IT" dirty="0"/>
          </a:p>
          <a:p>
            <a:r>
              <a:rPr lang="it-IT" sz="3200" dirty="0">
                <a:solidFill>
                  <a:srgbClr val="FF0000"/>
                </a:solidFill>
              </a:rPr>
              <a:t>RILEVARE LE PROBLEMATICHE</a:t>
            </a:r>
          </a:p>
          <a:p>
            <a:r>
              <a:rPr lang="it-IT" sz="3200" dirty="0">
                <a:solidFill>
                  <a:srgbClr val="FF0000"/>
                </a:solidFill>
              </a:rPr>
              <a:t>VALUTARE L’ESISTENZA DI NECESSITA’ EDUCATIVE NON SODDISFABILI CON LA NORMALE METODOLOGIA DIDATTICA</a:t>
            </a:r>
          </a:p>
          <a:p>
            <a:r>
              <a:rPr lang="it-IT" sz="3200" dirty="0">
                <a:solidFill>
                  <a:srgbClr val="FF0000"/>
                </a:solidFill>
              </a:rPr>
              <a:t>ELABORARE UN INTERVENTO PERSONALIZZATO</a:t>
            </a:r>
          </a:p>
        </p:txBody>
      </p:sp>
    </p:spTree>
    <p:extLst>
      <p:ext uri="{BB962C8B-B14F-4D97-AF65-F5344CB8AC3E}">
        <p14:creationId xmlns:p14="http://schemas.microsoft.com/office/powerpoint/2010/main" val="424601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Progetto svantaggio: analisi dati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sz="3100" dirty="0">
                <a:solidFill>
                  <a:schemeClr val="tx1"/>
                </a:solidFill>
              </a:rPr>
              <a:t>Quest’anno è possibile presentare solamente quelli relativi agli stranieri; si è scelto di analizzare come campione le classi prime.</a:t>
            </a:r>
            <a:br>
              <a:rPr lang="it-IT" sz="3100" dirty="0">
                <a:solidFill>
                  <a:schemeClr val="tx1"/>
                </a:solidFill>
              </a:rPr>
            </a:br>
            <a:endParaRPr lang="it-IT" sz="3100" dirty="0">
              <a:solidFill>
                <a:schemeClr val="tx1"/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766405"/>
              </p:ext>
            </p:extLst>
          </p:nvPr>
        </p:nvGraphicFramePr>
        <p:xfrm>
          <a:off x="676274" y="2011363"/>
          <a:ext cx="10753725" cy="376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01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Progetto svantaggio: analisi dati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070807"/>
              </p:ext>
            </p:extLst>
          </p:nvPr>
        </p:nvGraphicFramePr>
        <p:xfrm>
          <a:off x="5936974" y="1955093"/>
          <a:ext cx="5493025" cy="4305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590259720"/>
              </p:ext>
            </p:extLst>
          </p:nvPr>
        </p:nvGraphicFramePr>
        <p:xfrm>
          <a:off x="657224" y="1946399"/>
          <a:ext cx="4572000" cy="3077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1295963739"/>
              </p:ext>
            </p:extLst>
          </p:nvPr>
        </p:nvGraphicFramePr>
        <p:xfrm>
          <a:off x="5572539" y="1955093"/>
          <a:ext cx="4572000" cy="3068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4473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Progetto svantaggio: analisi dati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639190"/>
              </p:ext>
            </p:extLst>
          </p:nvPr>
        </p:nvGraphicFramePr>
        <p:xfrm>
          <a:off x="676274" y="1984859"/>
          <a:ext cx="10753725" cy="428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110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7224" y="0"/>
            <a:ext cx="10772775" cy="744279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Progetto svantaggio: azioni 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231276"/>
              </p:ext>
            </p:extLst>
          </p:nvPr>
        </p:nvGraphicFramePr>
        <p:xfrm>
          <a:off x="626323" y="595425"/>
          <a:ext cx="10834576" cy="628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9320">
                  <a:extLst>
                    <a:ext uri="{9D8B030D-6E8A-4147-A177-3AD203B41FA5}">
                      <a16:colId xmlns:a16="http://schemas.microsoft.com/office/drawing/2014/main" val="1032688496"/>
                    </a:ext>
                  </a:extLst>
                </a:gridCol>
                <a:gridCol w="4255222">
                  <a:extLst>
                    <a:ext uri="{9D8B030D-6E8A-4147-A177-3AD203B41FA5}">
                      <a16:colId xmlns:a16="http://schemas.microsoft.com/office/drawing/2014/main" val="187655496"/>
                    </a:ext>
                  </a:extLst>
                </a:gridCol>
                <a:gridCol w="3210034">
                  <a:extLst>
                    <a:ext uri="{9D8B030D-6E8A-4147-A177-3AD203B41FA5}">
                      <a16:colId xmlns:a16="http://schemas.microsoft.com/office/drawing/2014/main" val="635433827"/>
                    </a:ext>
                  </a:extLst>
                </a:gridCol>
              </a:tblGrid>
              <a:tr h="638933">
                <a:tc>
                  <a:txBody>
                    <a:bodyPr/>
                    <a:lstStyle/>
                    <a:p>
                      <a:r>
                        <a:rPr lang="it-IT" sz="3200" dirty="0">
                          <a:solidFill>
                            <a:schemeClr val="tx1"/>
                          </a:solidFill>
                        </a:rPr>
                        <a:t>Azione</a:t>
                      </a:r>
                      <a:r>
                        <a:rPr lang="it-IT" sz="32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dirty="0">
                          <a:solidFill>
                            <a:schemeClr val="tx1"/>
                          </a:solidFill>
                        </a:rPr>
                        <a:t>Destinatari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3600" dirty="0">
                          <a:solidFill>
                            <a:schemeClr val="tx1"/>
                          </a:solidFill>
                        </a:rPr>
                        <a:t>docente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187043"/>
                  </a:ext>
                </a:extLst>
              </a:tr>
              <a:tr h="557134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Corsi di alfabetizzazione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Alunni stranieri prime o NAI </a:t>
                      </a:r>
                      <a:r>
                        <a:rPr lang="it-IT" sz="1400" dirty="0"/>
                        <a:t>selezionati dalla commissione o segnalati dai </a:t>
                      </a:r>
                      <a:r>
                        <a:rPr lang="it-IT" sz="1400" dirty="0" err="1"/>
                        <a:t>CdC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Specializzato (AFPI)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125289"/>
                  </a:ext>
                </a:extLst>
              </a:tr>
              <a:tr h="557134">
                <a:tc>
                  <a:txBody>
                    <a:bodyPr/>
                    <a:lstStyle/>
                    <a:p>
                      <a:r>
                        <a:rPr lang="it-IT" sz="1800" dirty="0"/>
                        <a:t>Corsi metodo di studio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Alunni biennio e triennio segnalati dai </a:t>
                      </a:r>
                      <a:r>
                        <a:rPr lang="it-IT" sz="1800" dirty="0" err="1"/>
                        <a:t>CdC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Docente dell’istituto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852846"/>
                  </a:ext>
                </a:extLst>
              </a:tr>
              <a:tr h="557134">
                <a:tc>
                  <a:txBody>
                    <a:bodyPr/>
                    <a:lstStyle/>
                    <a:p>
                      <a:r>
                        <a:rPr lang="it-IT" sz="1800" dirty="0"/>
                        <a:t>Corsi supporto linguistico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Alunni</a:t>
                      </a:r>
                      <a:r>
                        <a:rPr lang="it-IT" sz="1800" baseline="0" dirty="0"/>
                        <a:t> biennio </a:t>
                      </a:r>
                      <a:r>
                        <a:rPr lang="it-IT" sz="1800" dirty="0"/>
                        <a:t>segnalati dai </a:t>
                      </a:r>
                      <a:r>
                        <a:rPr lang="it-IT" sz="1800" dirty="0" err="1"/>
                        <a:t>CdC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Area linguistica (potenziato)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411550"/>
                  </a:ext>
                </a:extLst>
              </a:tr>
              <a:tr h="557134">
                <a:tc>
                  <a:txBody>
                    <a:bodyPr/>
                    <a:lstStyle/>
                    <a:p>
                      <a:r>
                        <a:rPr lang="it-IT" sz="1800" dirty="0"/>
                        <a:t>Corsi supporto scientifico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Alunni</a:t>
                      </a:r>
                      <a:r>
                        <a:rPr lang="it-IT" sz="1800" baseline="0" dirty="0"/>
                        <a:t> biennio </a:t>
                      </a:r>
                      <a:r>
                        <a:rPr lang="it-IT" sz="1800" dirty="0"/>
                        <a:t>segnalati dai </a:t>
                      </a:r>
                      <a:r>
                        <a:rPr lang="it-IT" sz="1800" dirty="0" err="1"/>
                        <a:t>CdC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Area scientifica (potenziato)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808069"/>
                  </a:ext>
                </a:extLst>
              </a:tr>
              <a:tr h="848777">
                <a:tc>
                  <a:txBody>
                    <a:bodyPr/>
                    <a:lstStyle/>
                    <a:p>
                      <a:r>
                        <a:rPr lang="it-IT" sz="1800" dirty="0"/>
                        <a:t>Corsi supporto informatico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Alunni</a:t>
                      </a:r>
                      <a:r>
                        <a:rPr lang="it-IT" sz="1800" baseline="0" dirty="0"/>
                        <a:t> biennio e triennio </a:t>
                      </a:r>
                      <a:r>
                        <a:rPr lang="it-IT" sz="1800" dirty="0"/>
                        <a:t>segnalati dai </a:t>
                      </a:r>
                      <a:r>
                        <a:rPr lang="it-IT" sz="1800" dirty="0" err="1"/>
                        <a:t>CdC</a:t>
                      </a:r>
                      <a:r>
                        <a:rPr lang="it-IT" sz="1800" dirty="0"/>
                        <a:t> o su richiesta degli stessi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Informatica</a:t>
                      </a:r>
                      <a:r>
                        <a:rPr lang="it-IT" sz="1800" baseline="0" dirty="0"/>
                        <a:t> </a:t>
                      </a:r>
                      <a:r>
                        <a:rPr lang="it-IT" sz="1800" dirty="0"/>
                        <a:t> (potenziato)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64437"/>
                  </a:ext>
                </a:extLst>
              </a:tr>
              <a:tr h="848777">
                <a:tc>
                  <a:txBody>
                    <a:bodyPr/>
                    <a:lstStyle/>
                    <a:p>
                      <a:r>
                        <a:rPr lang="it-IT" sz="1800" dirty="0"/>
                        <a:t>Tutor      (1 sede,          1 Lambrate,             1 regionale)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Alunni biennio segnalati dai </a:t>
                      </a:r>
                      <a:r>
                        <a:rPr lang="it-IT" sz="1800" dirty="0" err="1"/>
                        <a:t>CdC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Potenziato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906820"/>
                  </a:ext>
                </a:extLst>
              </a:tr>
              <a:tr h="848777">
                <a:tc>
                  <a:txBody>
                    <a:bodyPr/>
                    <a:lstStyle/>
                    <a:p>
                      <a:r>
                        <a:rPr lang="it-IT" sz="1800" dirty="0"/>
                        <a:t>Pomeriggio</a:t>
                      </a:r>
                      <a:r>
                        <a:rPr lang="it-IT" sz="1800" baseline="0" dirty="0"/>
                        <a:t> di studio insieme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Tutti gli alunni su richiesta degli stessi o su indicazione </a:t>
                      </a:r>
                      <a:r>
                        <a:rPr lang="it-IT" sz="1800" dirty="0" err="1"/>
                        <a:t>CdC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Un docente ogni ? Alunni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189916"/>
                  </a:ext>
                </a:extLst>
              </a:tr>
              <a:tr h="848777">
                <a:tc>
                  <a:txBody>
                    <a:bodyPr/>
                    <a:lstStyle/>
                    <a:p>
                      <a:r>
                        <a:rPr lang="it-IT" sz="1800" dirty="0"/>
                        <a:t>Pomeriggio laboratorio informatico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Max 20 alunni su richiesta degli stessi o su indicazione </a:t>
                      </a:r>
                      <a:r>
                        <a:rPr lang="it-IT" sz="1800" dirty="0" err="1"/>
                        <a:t>CdC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Informatico (potenziato)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788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49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Progetto svantaggio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 termine dei primi </a:t>
            </a:r>
            <a:r>
              <a:rPr lang="it-IT" dirty="0" err="1"/>
              <a:t>CdC</a:t>
            </a:r>
            <a:r>
              <a:rPr lang="it-IT" dirty="0"/>
              <a:t>, la commissione raccoglierà le schede di segnalazione e analizzerà i dati evidenziando i bisogni degli alunni. </a:t>
            </a:r>
          </a:p>
          <a:p>
            <a:r>
              <a:rPr lang="it-IT" dirty="0"/>
              <a:t>In seguito si attiveranno le azioni di supporto per gli alunni segnalati.</a:t>
            </a:r>
          </a:p>
          <a:p>
            <a:r>
              <a:rPr lang="it-IT" dirty="0"/>
              <a:t>La commissione organizzerà i corsi dal punto di vista logistico e burocratico (autorizzazioni). Ogni docente dei corsi stilerà un report finale indirizzato ai </a:t>
            </a:r>
            <a:r>
              <a:rPr lang="it-IT" dirty="0" err="1"/>
              <a:t>CdC</a:t>
            </a:r>
            <a:r>
              <a:rPr lang="it-IT" dirty="0"/>
              <a:t>.</a:t>
            </a:r>
          </a:p>
          <a:p>
            <a:r>
              <a:rPr lang="it-IT" dirty="0"/>
              <a:t>I Tutor riferiranno direttamente ai </a:t>
            </a:r>
            <a:r>
              <a:rPr lang="it-IT" dirty="0" err="1"/>
              <a:t>CdC</a:t>
            </a:r>
            <a:r>
              <a:rPr lang="it-IT" dirty="0"/>
              <a:t>.</a:t>
            </a:r>
          </a:p>
          <a:p>
            <a:r>
              <a:rPr lang="it-IT" dirty="0"/>
              <a:t>Per le azioni a richiesta degli alunni stessi, la commissione  garantirà un supporto organizzativo: raccolta richieste e autorizzazioni.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575821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464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 Light</vt:lpstr>
      <vt:lpstr>Metropolitano</vt:lpstr>
      <vt:lpstr>Contrasto alla dispersione scolastica  Per il successo degli alunni  con svantaggio socio-economico, linguistico e culturale</vt:lpstr>
      <vt:lpstr>Progetto svantaggio </vt:lpstr>
      <vt:lpstr>Per i ragazzi in situazione di BES nell’area dello svantaggio socioeconomico, linguistico, culturale, in cui l’osservazione sistematica dei comportamenti e delle prestazioni scolastiche può far sospettare che vi siano elementi ostativi all’apprendimento dati dal vissuto personale del ragazzo o da fattori ambientali, il consiglio di classe deve...</vt:lpstr>
      <vt:lpstr>Progetto svantaggio: analisi dati Quest’anno è possibile presentare solamente quelli relativi agli stranieri; si è scelto di analizzare come campione le classi prime. </vt:lpstr>
      <vt:lpstr>Progetto svantaggio: analisi dati</vt:lpstr>
      <vt:lpstr>Progetto svantaggio: analisi dati</vt:lpstr>
      <vt:lpstr>Progetto svantaggio: azioni </vt:lpstr>
      <vt:lpstr>Progetto svantaggio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Contrasto alla dispersione scolastica  Per il successo degli alunni con svantaggio socio-culturale e linguistico</dc:title>
  <dc:creator>marina olivieri</dc:creator>
  <cp:lastModifiedBy>marina olivieri</cp:lastModifiedBy>
  <cp:revision>14</cp:revision>
  <dcterms:created xsi:type="dcterms:W3CDTF">2016-09-22T09:23:22Z</dcterms:created>
  <dcterms:modified xsi:type="dcterms:W3CDTF">2016-09-26T19:32:30Z</dcterms:modified>
</cp:coreProperties>
</file>