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78" r:id="rId15"/>
    <p:sldId id="269" r:id="rId16"/>
    <p:sldId id="270" r:id="rId17"/>
    <p:sldId id="271" r:id="rId18"/>
    <p:sldId id="279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5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71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8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73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8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4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4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0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7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8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1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3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7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9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2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4115" y="624109"/>
            <a:ext cx="9610498" cy="1764527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rgbClr val="00B050"/>
                </a:solidFill>
              </a:rPr>
              <a:t>LA STORIA DELLA CUCINA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000" dirty="0" smtClean="0"/>
              <a:t>A cura di</a:t>
            </a:r>
            <a:br>
              <a:rPr lang="it-IT" sz="2000" dirty="0" smtClean="0"/>
            </a:br>
            <a:r>
              <a:rPr lang="it-IT" sz="2000" dirty="0" smtClean="0">
                <a:solidFill>
                  <a:srgbClr val="FF0000"/>
                </a:solidFill>
              </a:rPr>
              <a:t>ETTORE AIROLDI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magine correl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83" y="2581287"/>
            <a:ext cx="5054961" cy="3728852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8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555" y="342207"/>
            <a:ext cx="8911687" cy="314578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>
                <a:solidFill>
                  <a:srgbClr val="00B050"/>
                </a:solidFill>
              </a:rPr>
              <a:t>800</a:t>
            </a:r>
            <a:br>
              <a:rPr lang="it-IT" sz="4400" dirty="0">
                <a:solidFill>
                  <a:srgbClr val="00B050"/>
                </a:solidFill>
              </a:rPr>
            </a:br>
            <a:r>
              <a:rPr lang="it-IT" sz="4400" dirty="0">
                <a:solidFill>
                  <a:srgbClr val="00B050"/>
                </a:solidFill>
              </a:rPr>
              <a:t>ARRIVANO GLI ARABI</a:t>
            </a:r>
            <a:br>
              <a:rPr lang="it-IT" sz="4400" dirty="0">
                <a:solidFill>
                  <a:srgbClr val="00B050"/>
                </a:solidFill>
              </a:rPr>
            </a:br>
            <a:r>
              <a:rPr lang="it-IT" sz="4400" dirty="0">
                <a:solidFill>
                  <a:srgbClr val="00B050"/>
                </a:solidFill>
              </a:rPr>
              <a:t/>
            </a:r>
            <a:br>
              <a:rPr lang="it-IT" sz="4400" dirty="0">
                <a:solidFill>
                  <a:srgbClr val="00B050"/>
                </a:solidFill>
              </a:rPr>
            </a:br>
            <a:r>
              <a:rPr lang="it-IT" sz="2000" dirty="0">
                <a:solidFill>
                  <a:srgbClr val="00B050"/>
                </a:solidFill>
              </a:rPr>
              <a:t/>
            </a:r>
            <a:br>
              <a:rPr lang="it-IT" sz="2000" dirty="0">
                <a:solidFill>
                  <a:srgbClr val="00B050"/>
                </a:solidFill>
              </a:rPr>
            </a:br>
            <a:r>
              <a:rPr lang="it-IT" sz="3100" dirty="0"/>
              <a:t>PORTANO NUOVI ALIMENTI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7461" y="3823712"/>
            <a:ext cx="4313864" cy="2173411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ZUCCHERO</a:t>
            </a:r>
          </a:p>
          <a:p>
            <a:pPr marL="0" indent="0">
              <a:buNone/>
            </a:pPr>
            <a:r>
              <a:rPr lang="it-IT" sz="2400" dirty="0"/>
              <a:t>RISO</a:t>
            </a:r>
          </a:p>
          <a:p>
            <a:pPr marL="0" indent="0">
              <a:buNone/>
            </a:pPr>
            <a:r>
              <a:rPr lang="it-IT" sz="2400" dirty="0"/>
              <a:t>AGRUMI</a:t>
            </a:r>
          </a:p>
          <a:p>
            <a:pPr marL="0" indent="0">
              <a:buNone/>
            </a:pPr>
            <a:r>
              <a:rPr lang="it-IT" sz="2400" dirty="0"/>
              <a:t>NUOVE SPEZIE</a:t>
            </a:r>
          </a:p>
          <a:p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6384756" y="1670458"/>
            <a:ext cx="433138" cy="713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 descr="Immagine correl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65" y="3354450"/>
            <a:ext cx="1370746" cy="1370746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isultati immagini per RISO DISEGNI A COL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44" y="4932993"/>
            <a:ext cx="1815861" cy="1422426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12" y="3313166"/>
            <a:ext cx="1949588" cy="1370746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magine correl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98" y="4932993"/>
            <a:ext cx="3441700" cy="14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1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00B050"/>
                </a:solidFill>
              </a:rPr>
              <a:t>ANNO 1000</a:t>
            </a:r>
            <a:br>
              <a:rPr lang="it-IT" sz="4000" dirty="0">
                <a:solidFill>
                  <a:srgbClr val="00B050"/>
                </a:solidFill>
              </a:rPr>
            </a:br>
            <a:r>
              <a:rPr lang="it-IT" sz="2800" dirty="0">
                <a:solidFill>
                  <a:schemeClr val="tx1"/>
                </a:solidFill>
              </a:rPr>
              <a:t>IN EUROPA SI MANGIAVA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444833" y="2871537"/>
            <a:ext cx="4313864" cy="2149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UOVA</a:t>
            </a:r>
          </a:p>
          <a:p>
            <a:pPr marL="0" indent="0">
              <a:buNone/>
            </a:pPr>
            <a:r>
              <a:rPr lang="it-IT" sz="2400" dirty="0"/>
              <a:t>CARNE </a:t>
            </a:r>
          </a:p>
          <a:p>
            <a:pPr marL="0" indent="0">
              <a:buNone/>
            </a:pPr>
            <a:r>
              <a:rPr lang="it-IT" sz="2400" dirty="0"/>
              <a:t>(SOPRATTUTTO MAIALE)</a:t>
            </a:r>
          </a:p>
          <a:p>
            <a:pPr marL="0" indent="0">
              <a:buNone/>
            </a:pPr>
            <a:r>
              <a:rPr lang="it-IT" sz="2400" dirty="0"/>
              <a:t>PESCE</a:t>
            </a:r>
          </a:p>
        </p:txBody>
      </p:sp>
      <p:pic>
        <p:nvPicPr>
          <p:cNvPr id="10242" name="Picture 2" descr="Risultati immagini per uova DISEGNI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9"/>
          <a:stretch/>
        </p:blipFill>
        <p:spPr bwMode="auto">
          <a:xfrm>
            <a:off x="6448926" y="2233720"/>
            <a:ext cx="1751471" cy="1712638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9" y="4349731"/>
            <a:ext cx="2647114" cy="1672533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isultati immagini per PESCE AZZURRO DISEG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58" y="2233721"/>
            <a:ext cx="2230447" cy="1747184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24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97832" y="359415"/>
            <a:ext cx="11405937" cy="1280890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rgbClr val="00B050"/>
                </a:solidFill>
              </a:rPr>
              <a:t>UMANESIMO </a:t>
            </a:r>
            <a:br>
              <a:rPr lang="it-IT" sz="6000" dirty="0">
                <a:solidFill>
                  <a:srgbClr val="00B050"/>
                </a:solidFill>
              </a:rPr>
            </a:br>
            <a:r>
              <a:rPr lang="it-IT" sz="6000" dirty="0">
                <a:solidFill>
                  <a:srgbClr val="00B050"/>
                </a:solidFill>
              </a:rPr>
              <a:t>E RINASCIMENTO</a:t>
            </a:r>
            <a:br>
              <a:rPr lang="it-IT" sz="6000" dirty="0">
                <a:solidFill>
                  <a:srgbClr val="00B050"/>
                </a:solidFill>
              </a:rPr>
            </a:br>
            <a:r>
              <a:rPr lang="it-IT" sz="6000" dirty="0">
                <a:solidFill>
                  <a:srgbClr val="00B050"/>
                </a:solidFill>
              </a:rPr>
              <a:t>                   </a:t>
            </a:r>
            <a:br>
              <a:rPr lang="it-IT" sz="6000" dirty="0">
                <a:solidFill>
                  <a:srgbClr val="00B050"/>
                </a:solidFill>
              </a:rPr>
            </a:br>
            <a:r>
              <a:rPr lang="it-IT" sz="6000" dirty="0">
                <a:solidFill>
                  <a:srgbClr val="00B050"/>
                </a:solidFill>
              </a:rPr>
              <a:t>                   (1300-1500</a:t>
            </a:r>
            <a:r>
              <a:rPr lang="it-IT" sz="8000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11266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3635" r="2397" b="23286"/>
          <a:stretch/>
        </p:blipFill>
        <p:spPr bwMode="auto">
          <a:xfrm>
            <a:off x="2510589" y="2574682"/>
            <a:ext cx="3240505" cy="38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6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dirty="0">
                <a:solidFill>
                  <a:srgbClr val="00B050"/>
                </a:solidFill>
              </a:rPr>
              <a:t>RIVOLUZIONE GASTRONOMICA DELLA CUCINA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VENGONO SCRITTI LIBRI DI CUCINA</a:t>
            </a:r>
          </a:p>
          <a:p>
            <a:r>
              <a:rPr lang="it-IT" dirty="0"/>
              <a:t>SI USANO LE POSATE, I BICCHIERI E I TOVAGLIOLI</a:t>
            </a:r>
          </a:p>
          <a:p>
            <a:r>
              <a:rPr lang="it-IT" dirty="0"/>
              <a:t>NASCE IL CUOCO DI PROFESSIONE</a:t>
            </a:r>
          </a:p>
          <a:p>
            <a:r>
              <a:rPr lang="it-IT" dirty="0"/>
              <a:t>SI USANO NUOVI METODI DI COTTURA (ES. COTTURA LENTA)</a:t>
            </a:r>
          </a:p>
          <a:p>
            <a:r>
              <a:rPr lang="it-IT" dirty="0"/>
              <a:t>DALL’AMERICA ARRIVANO NUOVI PRODOTTI (PATATA, MAIS, CACAO, POMODORO)</a:t>
            </a:r>
          </a:p>
          <a:p>
            <a:r>
              <a:rPr lang="it-IT" dirty="0"/>
              <a:t>NASCONO LE CUCINE REGIONALI</a:t>
            </a:r>
          </a:p>
        </p:txBody>
      </p:sp>
      <p:pic>
        <p:nvPicPr>
          <p:cNvPr id="12290" name="Picture 2" descr="Immagine correl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33" y="2125663"/>
            <a:ext cx="3279521" cy="3778250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1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0FA5C23-804E-488F-8B5E-BDC0E0E1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165" y="5701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rgbClr val="00B050"/>
                </a:solidFill>
              </a:rPr>
              <a:t>1600 -1700</a:t>
            </a:r>
            <a:endParaRPr lang="en-GB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6EC2131-9C65-4DA3-8727-B37E5589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090" y="2400972"/>
            <a:ext cx="8915400" cy="3777622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it-IT" sz="2400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400" dirty="0">
                <a:solidFill>
                  <a:srgbClr val="00B050"/>
                </a:solidFill>
              </a:rPr>
              <a:t>SI SVILUPPA LA CUCINA FRANCESE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it-IT" sz="2400" dirty="0">
              <a:solidFill>
                <a:srgbClr val="00B050"/>
              </a:solidFill>
            </a:endParaRPr>
          </a:p>
          <a:p>
            <a:r>
              <a:rPr lang="it-IT" dirty="0"/>
              <a:t>INIZIANO AD ESSERE USATI I «</a:t>
            </a:r>
            <a:r>
              <a:rPr lang="it-IT" dirty="0">
                <a:solidFill>
                  <a:srgbClr val="FF0000"/>
                </a:solidFill>
              </a:rPr>
              <a:t>FONDI DI COTTURA</a:t>
            </a:r>
            <a:r>
              <a:rPr lang="it-IT" dirty="0"/>
              <a:t>» E CREATE </a:t>
            </a:r>
            <a:r>
              <a:rPr lang="it-IT" dirty="0">
                <a:solidFill>
                  <a:srgbClr val="FF0000"/>
                </a:solidFill>
              </a:rPr>
              <a:t>NUOVE SALSE</a:t>
            </a:r>
          </a:p>
          <a:p>
            <a:r>
              <a:rPr lang="it-IT" dirty="0"/>
              <a:t>VENGONO USATI MOLTO I </a:t>
            </a:r>
            <a:r>
              <a:rPr lang="it-IT" dirty="0">
                <a:solidFill>
                  <a:srgbClr val="FF0000"/>
                </a:solidFill>
              </a:rPr>
              <a:t>PISELLI</a:t>
            </a:r>
          </a:p>
          <a:p>
            <a:r>
              <a:rPr lang="it-IT" dirty="0"/>
              <a:t>VIENE INVENTATO IL «</a:t>
            </a:r>
            <a:r>
              <a:rPr lang="it-IT" dirty="0">
                <a:solidFill>
                  <a:srgbClr val="FF0000"/>
                </a:solidFill>
              </a:rPr>
              <a:t>METODO PER FARE LO CHAMPAGNE</a:t>
            </a:r>
            <a:r>
              <a:rPr lang="it-IT" dirty="0"/>
              <a:t>»</a:t>
            </a:r>
          </a:p>
          <a:p>
            <a:r>
              <a:rPr lang="it-IT" dirty="0"/>
              <a:t>SI SVILUPPA LA </a:t>
            </a:r>
            <a:r>
              <a:rPr lang="it-IT" dirty="0">
                <a:solidFill>
                  <a:srgbClr val="FF0000"/>
                </a:solidFill>
              </a:rPr>
              <a:t>PASTICCERIA</a:t>
            </a:r>
            <a:r>
              <a:rPr lang="it-IT" dirty="0"/>
              <a:t> GRAZIE ALL’USO DEL CACAO</a:t>
            </a:r>
          </a:p>
          <a:p>
            <a:r>
              <a:rPr lang="it-IT" dirty="0"/>
              <a:t>VENGONO INVENTATI I PRIMI </a:t>
            </a:r>
            <a:r>
              <a:rPr lang="it-IT" dirty="0">
                <a:solidFill>
                  <a:srgbClr val="FF0000"/>
                </a:solidFill>
              </a:rPr>
              <a:t>SUGHI</a:t>
            </a:r>
          </a:p>
          <a:p>
            <a:r>
              <a:rPr lang="it-IT" dirty="0"/>
              <a:t>SI INIZIA A </a:t>
            </a:r>
            <a:r>
              <a:rPr lang="it-IT" dirty="0">
                <a:solidFill>
                  <a:srgbClr val="FF0000"/>
                </a:solidFill>
              </a:rPr>
              <a:t>REGOLARE LA FIAMMA </a:t>
            </a:r>
            <a:r>
              <a:rPr lang="it-IT" dirty="0"/>
              <a:t>PER LE DIVERSE PREPARAZIONI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reccia in giù 3">
            <a:extLst>
              <a:ext uri="{FF2B5EF4-FFF2-40B4-BE49-F238E27FC236}">
                <a16:creationId xmlns="" xmlns:a16="http://schemas.microsoft.com/office/drawing/2014/main" id="{A88DA1FB-6794-481D-B042-CDC3C80872A1}"/>
              </a:ext>
            </a:extLst>
          </p:cNvPr>
          <p:cNvSpPr/>
          <p:nvPr/>
        </p:nvSpPr>
        <p:spPr>
          <a:xfrm>
            <a:off x="6490952" y="1675261"/>
            <a:ext cx="463639" cy="901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4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36776" y="46513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rgbClr val="00B050"/>
                </a:solidFill>
              </a:rPr>
              <a:t>1800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7FF6228D-A13C-475B-97CA-2773EDF72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379" y="1662468"/>
            <a:ext cx="5528093" cy="3777622"/>
          </a:xfrm>
        </p:spPr>
        <p:txBody>
          <a:bodyPr>
            <a:noAutofit/>
          </a:bodyPr>
          <a:lstStyle/>
          <a:p>
            <a:r>
              <a:rPr lang="it-IT" sz="2400" dirty="0"/>
              <a:t>VENGONO USATI </a:t>
            </a:r>
            <a:r>
              <a:rPr lang="it-IT" sz="2400" dirty="0">
                <a:solidFill>
                  <a:srgbClr val="FF0000"/>
                </a:solidFill>
              </a:rPr>
              <a:t>NUOVI PRODOTTI </a:t>
            </a:r>
            <a:r>
              <a:rPr lang="it-IT" sz="2400" dirty="0"/>
              <a:t>CHE ARRIVANO DALLE COLONIE (MANGO, SOIA, ARACHIDI, CACAO, CAFFE’)</a:t>
            </a:r>
          </a:p>
          <a:p>
            <a:r>
              <a:rPr lang="it-IT" sz="2400" dirty="0"/>
              <a:t>IN FRANCIA VENGONO SCRITTI MOLTI </a:t>
            </a:r>
            <a:r>
              <a:rPr lang="it-IT" sz="2400" dirty="0">
                <a:solidFill>
                  <a:srgbClr val="FF0000"/>
                </a:solidFill>
              </a:rPr>
              <a:t>LIBRI </a:t>
            </a:r>
            <a:r>
              <a:rPr lang="it-IT" sz="2400" dirty="0" smtClean="0">
                <a:solidFill>
                  <a:schemeClr val="tx1"/>
                </a:solidFill>
              </a:rPr>
              <a:t>DI </a:t>
            </a:r>
            <a:r>
              <a:rPr lang="it-IT" sz="2400" dirty="0" smtClean="0"/>
              <a:t>CUCINA</a:t>
            </a:r>
            <a:endParaRPr lang="it-IT" sz="2400" dirty="0"/>
          </a:p>
          <a:p>
            <a:r>
              <a:rPr lang="it-IT" sz="2400" dirty="0"/>
              <a:t>SI DIFFONDE L’USO DELLA </a:t>
            </a:r>
            <a:r>
              <a:rPr lang="it-IT" sz="2400" dirty="0">
                <a:solidFill>
                  <a:srgbClr val="FF0000"/>
                </a:solidFill>
              </a:rPr>
              <a:t>PATATA</a:t>
            </a:r>
            <a:r>
              <a:rPr lang="it-IT" sz="2400" dirty="0"/>
              <a:t> CHE COSTA POCO ED E’ NUTRIENTE</a:t>
            </a:r>
          </a:p>
          <a:p>
            <a:r>
              <a:rPr lang="it-IT" sz="2400" dirty="0"/>
              <a:t>IL </a:t>
            </a:r>
            <a:r>
              <a:rPr lang="it-IT" sz="2400" dirty="0">
                <a:solidFill>
                  <a:srgbClr val="FF0000"/>
                </a:solidFill>
              </a:rPr>
              <a:t>LATTE</a:t>
            </a:r>
            <a:r>
              <a:rPr lang="it-IT" sz="2400" dirty="0"/>
              <a:t> INIZIA AD ESSERE </a:t>
            </a:r>
            <a:r>
              <a:rPr lang="it-IT" sz="2400" dirty="0">
                <a:solidFill>
                  <a:srgbClr val="FF0000"/>
                </a:solidFill>
              </a:rPr>
              <a:t>PASTORIZZATO </a:t>
            </a:r>
            <a:r>
              <a:rPr lang="it-IT" sz="2400" dirty="0"/>
              <a:t>E MIGLIORA LA CONSERVAZIONE DEI </a:t>
            </a:r>
            <a:r>
              <a:rPr lang="it-IT" sz="2400" dirty="0" smtClean="0"/>
              <a:t>LATTICINI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3" name="AutoShape 16" descr="Risultati immagini per libro di cucina disegno"/>
          <p:cNvSpPr>
            <a:spLocks noChangeAspect="1" noChangeArrowheads="1"/>
          </p:cNvSpPr>
          <p:nvPr/>
        </p:nvSpPr>
        <p:spPr bwMode="auto">
          <a:xfrm>
            <a:off x="2719137" y="5333916"/>
            <a:ext cx="1876925" cy="18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8" descr="Risultati immagini per libro di cucina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20" descr="Risultati immagini per libro di cucina diseg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22" descr="Risultati immagini per libro di cucina disegno"/>
          <p:cNvSpPr>
            <a:spLocks noChangeAspect="1" noChangeArrowheads="1"/>
          </p:cNvSpPr>
          <p:nvPr/>
        </p:nvSpPr>
        <p:spPr bwMode="auto">
          <a:xfrm>
            <a:off x="460375" y="1716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24" descr="Risultati immagini per libro di cucina diseg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" name="Picture 26" descr="Risultati immagini per PATATA diseg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95" y="2551332"/>
            <a:ext cx="2862265" cy="2952926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1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rgbClr val="00B050"/>
                </a:solidFill>
              </a:rPr>
              <a:t>AUGUSTE </a:t>
            </a:r>
            <a:r>
              <a:rPr lang="it-IT" sz="6000" dirty="0" err="1">
                <a:solidFill>
                  <a:srgbClr val="00B050"/>
                </a:solidFill>
              </a:rPr>
              <a:t>ESCOFFIER</a:t>
            </a:r>
            <a:endParaRPr lang="it-IT" sz="6000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74681FA0-7193-438A-BD63-51800A55C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2541" y="1811628"/>
            <a:ext cx="5168206" cy="4422262"/>
          </a:xfrm>
        </p:spPr>
        <p:txBody>
          <a:bodyPr>
            <a:noAutofit/>
          </a:bodyPr>
          <a:lstStyle/>
          <a:p>
            <a:r>
              <a:rPr lang="it-IT" sz="2400" dirty="0"/>
              <a:t>INVENTA LA «</a:t>
            </a:r>
            <a:r>
              <a:rPr lang="it-IT" sz="2400" dirty="0">
                <a:solidFill>
                  <a:srgbClr val="FF0000"/>
                </a:solidFill>
              </a:rPr>
              <a:t>CUCINA MODERNA</a:t>
            </a:r>
            <a:r>
              <a:rPr lang="it-IT" sz="2400" dirty="0"/>
              <a:t>»</a:t>
            </a:r>
          </a:p>
          <a:p>
            <a:r>
              <a:rPr lang="it-IT" sz="2400" dirty="0"/>
              <a:t>INVENTA NUOVI PIATTI PARTICOLARI PER PERSONAGGI FAMOSI</a:t>
            </a:r>
          </a:p>
          <a:p>
            <a:r>
              <a:rPr lang="it-IT" sz="2400" dirty="0"/>
              <a:t>ORGANIZZA LA BRIGATA DI CUCINA IN MODO </a:t>
            </a:r>
            <a:r>
              <a:rPr lang="it-IT" sz="2400" dirty="0">
                <a:solidFill>
                  <a:srgbClr val="FF0000"/>
                </a:solidFill>
              </a:rPr>
              <a:t>GERARCHICO</a:t>
            </a:r>
            <a:r>
              <a:rPr lang="it-IT" sz="2400" dirty="0"/>
              <a:t> CON RUOLI PRECISI</a:t>
            </a:r>
          </a:p>
          <a:p>
            <a:r>
              <a:rPr lang="it-IT" sz="2400" dirty="0"/>
              <a:t>CREA PIATTI PRESENTATI IN MODO SEMPLICE</a:t>
            </a:r>
            <a:endParaRPr lang="en-GB" sz="2400" dirty="0"/>
          </a:p>
        </p:txBody>
      </p:sp>
      <p:pic>
        <p:nvPicPr>
          <p:cNvPr id="2050" name="Picture 2" descr="Risultati immagini per ESCOFFIER diseg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2069126"/>
            <a:ext cx="2996616" cy="4000637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5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2317" y="6241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it-IT" sz="8000" dirty="0">
                <a:solidFill>
                  <a:srgbClr val="00B050"/>
                </a:solidFill>
              </a:rPr>
              <a:t>1900</a:t>
            </a:r>
          </a:p>
        </p:txBody>
      </p:sp>
      <p:pic>
        <p:nvPicPr>
          <p:cNvPr id="3076" name="Picture 4" descr="Risultati immagini per BOOM ECONOMICO DISEG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06" y="2059972"/>
            <a:ext cx="7146479" cy="3891647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4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0B4F33B-D4C8-4B68-9C03-6C830BBC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287" y="478170"/>
            <a:ext cx="4730325" cy="6031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NASCE IL TURISMO DI MASSA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dirty="0"/>
              <a:t>NEL </a:t>
            </a:r>
            <a:r>
              <a:rPr lang="it-IT" sz="2400" dirty="0">
                <a:solidFill>
                  <a:srgbClr val="FF0000"/>
                </a:solidFill>
              </a:rPr>
              <a:t>1900 </a:t>
            </a:r>
            <a:r>
              <a:rPr lang="it-IT" sz="2400" dirty="0">
                <a:solidFill>
                  <a:schemeClr val="tx1"/>
                </a:solidFill>
              </a:rPr>
              <a:t>VIENE CREATA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dirty="0"/>
              <a:t>LA </a:t>
            </a:r>
            <a:r>
              <a:rPr lang="it-IT" sz="2400" dirty="0">
                <a:solidFill>
                  <a:srgbClr val="FF0000"/>
                </a:solidFill>
              </a:rPr>
              <a:t>GUIDA MICHELIN </a:t>
            </a:r>
            <a:r>
              <a:rPr lang="it-IT" sz="2400" dirty="0"/>
              <a:t>DEDICATA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dirty="0"/>
              <a:t> AGLI AUTOMOBILISTI E AI GASTRONOMI</a:t>
            </a:r>
            <a:endParaRPr lang="en-GB" sz="2400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E08F49B-4ED9-4F34-A2C0-788439E12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3173" y="478171"/>
            <a:ext cx="4171280" cy="425041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it-IT" sz="2400" dirty="0"/>
              <a:t>SVILUPPO TECNOLOGICO </a:t>
            </a:r>
          </a:p>
          <a:p>
            <a:pPr algn="ctr">
              <a:spcBef>
                <a:spcPts val="0"/>
              </a:spcBef>
            </a:pPr>
            <a:r>
              <a:rPr lang="it-IT" sz="2400" dirty="0"/>
              <a:t>ED ECONOMICO</a:t>
            </a:r>
          </a:p>
          <a:p>
            <a:pPr algn="ctr">
              <a:spcBef>
                <a:spcPts val="0"/>
              </a:spcBef>
            </a:pPr>
            <a:endParaRPr lang="it-IT" sz="2400" dirty="0"/>
          </a:p>
          <a:p>
            <a:pPr algn="ctr">
              <a:spcBef>
                <a:spcPts val="0"/>
              </a:spcBef>
            </a:pPr>
            <a:endParaRPr lang="it-IT" sz="2400" dirty="0"/>
          </a:p>
          <a:p>
            <a:pPr algn="ctr">
              <a:spcBef>
                <a:spcPts val="0"/>
              </a:spcBef>
            </a:pPr>
            <a:endParaRPr lang="it-IT" sz="2400" dirty="0"/>
          </a:p>
          <a:p>
            <a:pPr algn="ctr">
              <a:spcBef>
                <a:spcPts val="0"/>
              </a:spcBef>
            </a:pPr>
            <a:endParaRPr lang="it-IT" sz="2400" dirty="0"/>
          </a:p>
          <a:p>
            <a:pPr algn="ctr">
              <a:spcBef>
                <a:spcPts val="0"/>
              </a:spcBef>
            </a:pPr>
            <a:r>
              <a:rPr lang="it-IT" sz="2400" dirty="0"/>
              <a:t>SI INTERROMPE DURANTE LE DUE GUERRE MONDIALI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5" name="Freccia in giù 4">
            <a:extLst>
              <a:ext uri="{FF2B5EF4-FFF2-40B4-BE49-F238E27FC236}">
                <a16:creationId xmlns="" xmlns:a16="http://schemas.microsoft.com/office/drawing/2014/main" id="{D9A49E37-C2D0-40A3-ABDC-9DEDD178A9B9}"/>
              </a:ext>
            </a:extLst>
          </p:cNvPr>
          <p:cNvSpPr/>
          <p:nvPr/>
        </p:nvSpPr>
        <p:spPr>
          <a:xfrm>
            <a:off x="9139449" y="1235807"/>
            <a:ext cx="437881" cy="901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in giù 5">
            <a:extLst>
              <a:ext uri="{FF2B5EF4-FFF2-40B4-BE49-F238E27FC236}">
                <a16:creationId xmlns="" xmlns:a16="http://schemas.microsoft.com/office/drawing/2014/main" id="{65933FA5-F978-4407-9655-44A3DD4E4F13}"/>
              </a:ext>
            </a:extLst>
          </p:cNvPr>
          <p:cNvSpPr/>
          <p:nvPr/>
        </p:nvSpPr>
        <p:spPr>
          <a:xfrm>
            <a:off x="4198512" y="1532585"/>
            <a:ext cx="437881" cy="901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11" y="3657516"/>
            <a:ext cx="1665204" cy="23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40" y="2434106"/>
            <a:ext cx="2929156" cy="21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3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1832" y="784531"/>
            <a:ext cx="9572780" cy="5866842"/>
          </a:xfrm>
        </p:spPr>
        <p:txBody>
          <a:bodyPr>
            <a:noAutofit/>
          </a:bodyPr>
          <a:lstStyle/>
          <a:p>
            <a:pPr algn="ctr"/>
            <a:r>
              <a:rPr lang="it-IT" sz="8000" dirty="0">
                <a:solidFill>
                  <a:srgbClr val="00B050"/>
                </a:solidFill>
              </a:rPr>
              <a:t>LA CUCINA CONTEMPORANEA</a:t>
            </a:r>
          </a:p>
        </p:txBody>
      </p:sp>
      <p:pic>
        <p:nvPicPr>
          <p:cNvPr id="5" name="Picture 2" descr="Risultati immagini per CUCINA FUME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04" y="3483058"/>
            <a:ext cx="6916237" cy="2574256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8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8000" dirty="0">
                <a:solidFill>
                  <a:srgbClr val="00B050"/>
                </a:solidFill>
              </a:rPr>
              <a:t>LA PREISTORIA</a:t>
            </a:r>
          </a:p>
        </p:txBody>
      </p:sp>
      <p:pic>
        <p:nvPicPr>
          <p:cNvPr id="2050" name="Picture 2" descr="Risultati immagini per PREISTO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69" y="2239851"/>
            <a:ext cx="6154597" cy="4133014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1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7133" y="469563"/>
            <a:ext cx="101614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600" dirty="0">
                <a:solidFill>
                  <a:srgbClr val="00B050"/>
                </a:solidFill>
              </a:rPr>
              <a:t>DOPO LA 2° GUERRA MONDIALE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4A6A92-8F39-4B16-9EA8-E934F0C6F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1731" y="1662406"/>
            <a:ext cx="4829577" cy="4778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FF0000"/>
                </a:solidFill>
              </a:rPr>
              <a:t>BOOM ECONOMICO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dirty="0"/>
              <a:t>SI MOLTIPLICANO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dirty="0"/>
              <a:t>GLI </a:t>
            </a:r>
            <a:r>
              <a:rPr lang="it-IT" sz="2400" dirty="0">
                <a:solidFill>
                  <a:srgbClr val="FF0000"/>
                </a:solidFill>
              </a:rPr>
              <a:t>ELETTRODOMESTICI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dirty="0"/>
              <a:t>(FRIGO, FORNO…)</a:t>
            </a:r>
          </a:p>
          <a:p>
            <a:pPr marL="0" indent="0" algn="ctr">
              <a:buNone/>
            </a:pP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  <a:p>
            <a:pPr marL="0" indent="0" algn="ctr">
              <a:buNone/>
            </a:pPr>
            <a:r>
              <a:rPr lang="it-IT" sz="2400" dirty="0"/>
              <a:t>LA </a:t>
            </a:r>
            <a:r>
              <a:rPr lang="it-IT" sz="2400" dirty="0">
                <a:solidFill>
                  <a:srgbClr val="FF0000"/>
                </a:solidFill>
              </a:rPr>
              <a:t>CUCINA</a:t>
            </a:r>
            <a:r>
              <a:rPr lang="it-IT" sz="2400" dirty="0"/>
              <a:t> DIVENTA PIÙ </a:t>
            </a:r>
            <a:r>
              <a:rPr lang="it-IT" sz="2400" dirty="0">
                <a:solidFill>
                  <a:srgbClr val="FF0000"/>
                </a:solidFill>
              </a:rPr>
              <a:t>VELOCE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="" xmlns:a16="http://schemas.microsoft.com/office/drawing/2014/main" id="{FD19B167-F12C-4718-A409-B36C1887D5F3}"/>
              </a:ext>
            </a:extLst>
          </p:cNvPr>
          <p:cNvSpPr/>
          <p:nvPr/>
        </p:nvSpPr>
        <p:spPr>
          <a:xfrm>
            <a:off x="4346897" y="2126222"/>
            <a:ext cx="399245" cy="74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in giù 5">
            <a:extLst>
              <a:ext uri="{FF2B5EF4-FFF2-40B4-BE49-F238E27FC236}">
                <a16:creationId xmlns="" xmlns:a16="http://schemas.microsoft.com/office/drawing/2014/main" id="{ED32C826-D966-4DEC-A254-A2EE764A759E}"/>
              </a:ext>
            </a:extLst>
          </p:cNvPr>
          <p:cNvSpPr/>
          <p:nvPr/>
        </p:nvSpPr>
        <p:spPr>
          <a:xfrm>
            <a:off x="4366493" y="4283345"/>
            <a:ext cx="399245" cy="74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magine correl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42" y="1750453"/>
            <a:ext cx="3415456" cy="1928080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42" y="4035307"/>
            <a:ext cx="3415456" cy="1990026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2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2468" y="57259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rgbClr val="00B050"/>
                </a:solidFill>
              </a:rPr>
              <a:t>ANNI 70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439827F-726D-430C-9E16-5257D904A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2468" y="1962114"/>
            <a:ext cx="4313864" cy="1514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SI FORMANO TRE</a:t>
            </a:r>
          </a:p>
          <a:p>
            <a:pPr marL="0" indent="0" algn="ctr">
              <a:buNone/>
            </a:pPr>
            <a:r>
              <a:rPr lang="it-IT" sz="2400" dirty="0"/>
              <a:t>«FILONI GASTRONOMICI»</a:t>
            </a:r>
            <a:br>
              <a:rPr lang="it-IT" sz="2400" dirty="0"/>
            </a:br>
            <a:endParaRPr lang="en-GB" sz="2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4B3DDE3-AE6C-485F-8673-01AD886C9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70264" y="4000525"/>
            <a:ext cx="4313864" cy="2284881"/>
          </a:xfrm>
        </p:spPr>
        <p:txBody>
          <a:bodyPr>
            <a:normAutofit/>
          </a:bodyPr>
          <a:lstStyle/>
          <a:p>
            <a:r>
              <a:rPr lang="it-IT" sz="2400" dirty="0"/>
              <a:t>CUCINA TRADIZIONALE REGIONALI</a:t>
            </a:r>
          </a:p>
          <a:p>
            <a:r>
              <a:rPr lang="it-IT" sz="2400" dirty="0"/>
              <a:t>NOUVELLE CUISINE</a:t>
            </a:r>
          </a:p>
          <a:p>
            <a:r>
              <a:rPr lang="it-IT" sz="2400" dirty="0"/>
              <a:t>CUCINA SEMPLICE E LEGGERA</a:t>
            </a:r>
            <a:endParaRPr lang="en-GB" sz="2400" dirty="0"/>
          </a:p>
        </p:txBody>
      </p:sp>
      <p:sp>
        <p:nvSpPr>
          <p:cNvPr id="5" name="Freccia in giù 4">
            <a:extLst>
              <a:ext uri="{FF2B5EF4-FFF2-40B4-BE49-F238E27FC236}">
                <a16:creationId xmlns="" xmlns:a16="http://schemas.microsoft.com/office/drawing/2014/main" id="{0D8572E6-B3E5-463E-86EE-0D073DCD5B80}"/>
              </a:ext>
            </a:extLst>
          </p:cNvPr>
          <p:cNvSpPr/>
          <p:nvPr/>
        </p:nvSpPr>
        <p:spPr>
          <a:xfrm>
            <a:off x="4310750" y="3008573"/>
            <a:ext cx="337299" cy="746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28" y="2376993"/>
            <a:ext cx="4215032" cy="2811427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2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6700" dirty="0">
                <a:solidFill>
                  <a:srgbClr val="00B050"/>
                </a:solidFill>
              </a:rPr>
              <a:t>IL NEOLITICO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SI PUÒ INIZIARE A PARLARE DI CUCINA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VENGONO CUCINATI:</a:t>
            </a:r>
            <a:br>
              <a:rPr lang="it-IT" dirty="0"/>
            </a:b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2396896" y="3702202"/>
            <a:ext cx="4313864" cy="28349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ANIMALI DA ALLEVAMENTO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PANE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PRODOTTI AGRICOLI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6856261" y="2176733"/>
            <a:ext cx="385011" cy="778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 descr="Risultati immagini per ANIMALI ALLEVAMENTO DISEGNI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 bwMode="auto">
          <a:xfrm>
            <a:off x="7748337" y="3830053"/>
            <a:ext cx="2364970" cy="827143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852" y="5201652"/>
            <a:ext cx="1625638" cy="885434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72" y="5001126"/>
            <a:ext cx="1430922" cy="1430922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3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0570" y="575984"/>
            <a:ext cx="9748000" cy="1280890"/>
          </a:xfrm>
        </p:spPr>
        <p:txBody>
          <a:bodyPr>
            <a:noAutofit/>
          </a:bodyPr>
          <a:lstStyle/>
          <a:p>
            <a:pPr algn="ctr"/>
            <a:r>
              <a:rPr lang="it-IT" sz="8000" dirty="0">
                <a:solidFill>
                  <a:srgbClr val="00B050"/>
                </a:solidFill>
              </a:rPr>
              <a:t>LE CIVILTÀ ANTICHE</a:t>
            </a:r>
          </a:p>
        </p:txBody>
      </p:sp>
      <p:pic>
        <p:nvPicPr>
          <p:cNvPr id="4104" name="Picture 8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37" y="2106363"/>
            <a:ext cx="4146048" cy="4146048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1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38883" y="752753"/>
            <a:ext cx="3711623" cy="1280890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rgbClr val="00B050"/>
                </a:solidFill>
              </a:rPr>
              <a:t>GLI EGIZI    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2961534" y="2341565"/>
            <a:ext cx="3992732" cy="576262"/>
          </a:xfrm>
        </p:spPr>
        <p:txBody>
          <a:bodyPr/>
          <a:lstStyle/>
          <a:p>
            <a:r>
              <a:rPr lang="it-IT" sz="4000" dirty="0"/>
              <a:t>MANGIAVANO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2655857" y="2917827"/>
            <a:ext cx="4604085" cy="2897495"/>
          </a:xfrm>
        </p:spPr>
        <p:txBody>
          <a:bodyPr/>
          <a:lstStyle/>
          <a:p>
            <a:endParaRPr lang="it-IT" dirty="0"/>
          </a:p>
          <a:p>
            <a:r>
              <a:rPr lang="it-IT" sz="2400" dirty="0"/>
              <a:t>LEGUMI (FAVE, LENTICCHIE)</a:t>
            </a:r>
          </a:p>
          <a:p>
            <a:r>
              <a:rPr lang="it-IT" sz="2400" dirty="0"/>
              <a:t>CEREALI(ORZO, GRANO)</a:t>
            </a:r>
          </a:p>
          <a:p>
            <a:r>
              <a:rPr lang="it-IT" sz="2400" dirty="0"/>
              <a:t>PANE</a:t>
            </a:r>
          </a:p>
          <a:p>
            <a:r>
              <a:rPr lang="it-IT" sz="2400" dirty="0"/>
              <a:t>CARNE(BOVINI,OVINI,</a:t>
            </a:r>
          </a:p>
          <a:p>
            <a:pPr marL="0" indent="0">
              <a:buNone/>
            </a:pPr>
            <a:r>
              <a:rPr lang="it-IT" sz="2400" dirty="0"/>
              <a:t>    POLLAME)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7736452" y="3790312"/>
            <a:ext cx="3999001" cy="576262"/>
          </a:xfrm>
        </p:spPr>
        <p:txBody>
          <a:bodyPr/>
          <a:lstStyle/>
          <a:p>
            <a:r>
              <a:rPr lang="it-IT" sz="4000" dirty="0"/>
              <a:t>BEVEVANO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7736452" y="4183033"/>
            <a:ext cx="4338674" cy="1469748"/>
          </a:xfrm>
        </p:spPr>
        <p:txBody>
          <a:bodyPr/>
          <a:lstStyle/>
          <a:p>
            <a:endParaRPr lang="it-IT" dirty="0"/>
          </a:p>
          <a:p>
            <a:r>
              <a:rPr lang="it-IT" sz="2400" dirty="0"/>
              <a:t>VINO</a:t>
            </a:r>
          </a:p>
          <a:p>
            <a:r>
              <a:rPr lang="it-IT" sz="2400" dirty="0"/>
              <a:t>BIRRA</a:t>
            </a:r>
          </a:p>
        </p:txBody>
      </p:sp>
      <p:pic>
        <p:nvPicPr>
          <p:cNvPr id="9" name="Picture 2" descr="Risultati immagini per EGIZI DISEG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79" y="442160"/>
            <a:ext cx="1665089" cy="2579940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4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7283" y="624403"/>
            <a:ext cx="4040486" cy="1280890"/>
          </a:xfrm>
        </p:spPr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rgbClr val="00B050"/>
                </a:solidFill>
              </a:rPr>
              <a:t>I GRECI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14131" y="2330422"/>
            <a:ext cx="3992732" cy="576262"/>
          </a:xfrm>
        </p:spPr>
        <p:txBody>
          <a:bodyPr/>
          <a:lstStyle/>
          <a:p>
            <a:r>
              <a:rPr lang="it-IT" sz="4000" dirty="0"/>
              <a:t>MANGIAVANO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414131" y="2694440"/>
            <a:ext cx="4342893" cy="3354060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/>
              <a:t>CARNE (CACCIAGIONE, MAIALE)</a:t>
            </a:r>
          </a:p>
          <a:p>
            <a:r>
              <a:rPr lang="it-IT" sz="2400" dirty="0"/>
              <a:t>FORMAGGIO</a:t>
            </a:r>
          </a:p>
          <a:p>
            <a:r>
              <a:rPr lang="it-IT" sz="2400" dirty="0"/>
              <a:t>PESCE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166957" y="3504560"/>
            <a:ext cx="3999001" cy="576262"/>
          </a:xfrm>
        </p:spPr>
        <p:txBody>
          <a:bodyPr/>
          <a:lstStyle/>
          <a:p>
            <a:r>
              <a:rPr lang="it-IT" sz="4000" dirty="0"/>
              <a:t>BEVEVANO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166957" y="3961766"/>
            <a:ext cx="4338674" cy="3354060"/>
          </a:xfrm>
        </p:spPr>
        <p:txBody>
          <a:bodyPr/>
          <a:lstStyle/>
          <a:p>
            <a:endParaRPr lang="it-IT" dirty="0"/>
          </a:p>
          <a:p>
            <a:r>
              <a:rPr lang="it-IT" sz="2400" dirty="0">
                <a:solidFill>
                  <a:srgbClr val="FF0000"/>
                </a:solidFill>
              </a:rPr>
              <a:t>IDROMELE</a:t>
            </a:r>
            <a:r>
              <a:rPr lang="it-IT" sz="2400" dirty="0"/>
              <a:t> (BEVANDA FERMENTATA FATTA CON MIELE E ACQUA)</a:t>
            </a:r>
          </a:p>
          <a:p>
            <a:r>
              <a:rPr lang="it-IT" sz="2400" dirty="0"/>
              <a:t>VINO</a:t>
            </a:r>
          </a:p>
        </p:txBody>
      </p:sp>
      <p:pic>
        <p:nvPicPr>
          <p:cNvPr id="7" name="Picture 4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3"/>
          <a:stretch/>
        </p:blipFill>
        <p:spPr bwMode="auto">
          <a:xfrm>
            <a:off x="7669043" y="368968"/>
            <a:ext cx="1918766" cy="2465831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1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0820" y="606278"/>
            <a:ext cx="4684086" cy="1280890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rgbClr val="00B050"/>
                </a:solidFill>
              </a:rPr>
              <a:t>I ROMANI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82173" y="2257607"/>
            <a:ext cx="3992732" cy="576262"/>
          </a:xfrm>
        </p:spPr>
        <p:txBody>
          <a:bodyPr/>
          <a:lstStyle/>
          <a:p>
            <a:r>
              <a:rPr lang="it-IT" sz="4000" dirty="0"/>
              <a:t>MANGIAVANO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482173" y="2797618"/>
            <a:ext cx="4577745" cy="335406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sz="2600" dirty="0"/>
              <a:t>CARNE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>
                <a:solidFill>
                  <a:srgbClr val="FF0000"/>
                </a:solidFill>
              </a:rPr>
              <a:t>RICCHI</a:t>
            </a:r>
            <a:r>
              <a:rPr lang="it-IT" sz="2600" dirty="0"/>
              <a:t>: ANIMALI RARI (PAVONE,GRU,STRUZZO)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>
                <a:solidFill>
                  <a:srgbClr val="FF0000"/>
                </a:solidFill>
              </a:rPr>
              <a:t>POVERI</a:t>
            </a:r>
            <a:r>
              <a:rPr lang="it-IT" sz="2600" dirty="0"/>
              <a:t>: BOVINI</a:t>
            </a:r>
          </a:p>
          <a:p>
            <a:r>
              <a:rPr lang="it-IT" sz="2600" dirty="0"/>
              <a:t>VERDURE</a:t>
            </a:r>
          </a:p>
          <a:p>
            <a:r>
              <a:rPr lang="it-IT" sz="2600" dirty="0"/>
              <a:t>PANE E FOCACCE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450483" y="3645249"/>
            <a:ext cx="3999001" cy="576262"/>
          </a:xfrm>
        </p:spPr>
        <p:txBody>
          <a:bodyPr/>
          <a:lstStyle/>
          <a:p>
            <a:r>
              <a:rPr lang="it-IT" sz="4000" dirty="0"/>
              <a:t>BEVEVANO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450483" y="4474648"/>
            <a:ext cx="3685527" cy="614557"/>
          </a:xfrm>
        </p:spPr>
        <p:txBody>
          <a:bodyPr>
            <a:normAutofit/>
          </a:bodyPr>
          <a:lstStyle/>
          <a:p>
            <a:r>
              <a:rPr lang="it-IT" sz="2400" dirty="0"/>
              <a:t>VINO</a:t>
            </a:r>
          </a:p>
        </p:txBody>
      </p:sp>
      <p:pic>
        <p:nvPicPr>
          <p:cNvPr id="7" name="Picture 6" descr="Risultati immagini per ROMANI DISEG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26" y="370077"/>
            <a:ext cx="1756611" cy="2782946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6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8000" dirty="0">
                <a:solidFill>
                  <a:srgbClr val="00B050"/>
                </a:solidFill>
              </a:rPr>
              <a:t>IL MEDIOEVO</a:t>
            </a:r>
          </a:p>
        </p:txBody>
      </p:sp>
      <p:pic>
        <p:nvPicPr>
          <p:cNvPr id="5122" name="Picture 2" descr="Risultati immagini per CAVALIERI MEDIOEVOE FUMETT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9" b="10448"/>
          <a:stretch/>
        </p:blipFill>
        <p:spPr bwMode="auto">
          <a:xfrm>
            <a:off x="4276013" y="2431691"/>
            <a:ext cx="5545510" cy="3463784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7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256039" y="64817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>
                <a:solidFill>
                  <a:srgbClr val="00B050"/>
                </a:solidFill>
              </a:rPr>
              <a:t>400</a:t>
            </a:r>
            <a:br>
              <a:rPr lang="it-IT" sz="4400" dirty="0">
                <a:solidFill>
                  <a:srgbClr val="00B050"/>
                </a:solidFill>
              </a:rPr>
            </a:br>
            <a:r>
              <a:rPr lang="it-IT" sz="4400" dirty="0">
                <a:solidFill>
                  <a:srgbClr val="00B050"/>
                </a:solidFill>
              </a:rPr>
              <a:t>LE INVASIONI BARBARICHE</a:t>
            </a:r>
            <a:br>
              <a:rPr lang="it-IT" sz="4400" dirty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2053390" y="3276850"/>
            <a:ext cx="4797251" cy="1475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chemeClr val="tx1"/>
                </a:solidFill>
              </a:rPr>
              <a:t>SCOMPAIONO MOLTI ALIMENTI</a:t>
            </a:r>
            <a:br>
              <a:rPr lang="it-IT" sz="2400" dirty="0">
                <a:solidFill>
                  <a:schemeClr val="tx1"/>
                </a:solidFill>
              </a:rPr>
            </a:br>
            <a:endParaRPr lang="it-IT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chemeClr val="tx1"/>
                </a:solidFill>
              </a:rPr>
              <a:t>(OLIVE, SPEZIE, CEREALI)</a:t>
            </a:r>
          </a:p>
        </p:txBody>
      </p:sp>
      <p:pic>
        <p:nvPicPr>
          <p:cNvPr id="1026" name="Picture 2" descr="Risultati immagini per BARBA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2" y="2879558"/>
            <a:ext cx="4171652" cy="23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0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733</TotalTime>
  <Words>356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Filo</vt:lpstr>
      <vt:lpstr>LA STORIA DELLA CUCINA A cura di ETTORE AIROLDI</vt:lpstr>
      <vt:lpstr>LA PREISTORIA</vt:lpstr>
      <vt:lpstr>IL NEOLITICO SI PUÒ INIZIARE A PARLARE DI CUCINA   VENGONO CUCINATI: </vt:lpstr>
      <vt:lpstr>LE CIVILTÀ ANTICHE</vt:lpstr>
      <vt:lpstr>GLI EGIZI     </vt:lpstr>
      <vt:lpstr>I GRECI</vt:lpstr>
      <vt:lpstr>I ROMANI</vt:lpstr>
      <vt:lpstr>IL MEDIOEVO</vt:lpstr>
      <vt:lpstr>400 LE INVASIONI BARBARICHE </vt:lpstr>
      <vt:lpstr>800 ARRIVANO GLI ARABI   PORTANO NUOVI ALIMENTI  </vt:lpstr>
      <vt:lpstr>ANNO 1000 IN EUROPA SI MANGIAVA</vt:lpstr>
      <vt:lpstr>UMANESIMO  E RINASCIMENTO                                        (1300-1500)</vt:lpstr>
      <vt:lpstr>RIVOLUZIONE GASTRONOMICA DELLA CUCINA </vt:lpstr>
      <vt:lpstr>1600 -1700</vt:lpstr>
      <vt:lpstr>1800</vt:lpstr>
      <vt:lpstr>AUGUSTE ESCOFFIER</vt:lpstr>
      <vt:lpstr>1900</vt:lpstr>
      <vt:lpstr>Presentazione standard di PowerPoint</vt:lpstr>
      <vt:lpstr>LA CUCINA CONTEMPORANEA</vt:lpstr>
      <vt:lpstr>DOPO LA 2° GUERRA MONDIALE </vt:lpstr>
      <vt:lpstr>ANNI 70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PREISTORIA</dc:title>
  <dc:creator>DOCENTI</dc:creator>
  <cp:lastModifiedBy>DOCENTI</cp:lastModifiedBy>
  <cp:revision>45</cp:revision>
  <dcterms:created xsi:type="dcterms:W3CDTF">2019-09-24T08:11:54Z</dcterms:created>
  <dcterms:modified xsi:type="dcterms:W3CDTF">2019-10-01T06:07:48Z</dcterms:modified>
</cp:coreProperties>
</file>