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62" r:id="rId3"/>
    <p:sldId id="256" r:id="rId4"/>
    <p:sldId id="257" r:id="rId5"/>
    <p:sldId id="258" r:id="rId6"/>
    <p:sldId id="259" r:id="rId7"/>
    <p:sldId id="260" r:id="rId8"/>
    <p:sldId id="261" r:id="rId9"/>
    <p:sldId id="263" r:id="rId10"/>
    <p:sldId id="264" r:id="rId11"/>
    <p:sldId id="265" r:id="rId12"/>
    <p:sldId id="266" r:id="rId13"/>
    <p:sldId id="267" r:id="rId14"/>
    <p:sldId id="270" r:id="rId15"/>
    <p:sldId id="271" r:id="rId16"/>
    <p:sldId id="272" r:id="rId17"/>
    <p:sldId id="269" r:id="rId1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5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A005C2-5207-4CCE-A896-62ABBEA77B82}"/>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F6809C6B-F40B-47A4-9C97-C079015454EF}"/>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Tree>
    <p:extLst>
      <p:ext uri="{BB962C8B-B14F-4D97-AF65-F5344CB8AC3E}">
        <p14:creationId xmlns:p14="http://schemas.microsoft.com/office/powerpoint/2010/main" val="121466458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3293219"/>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vespu.amm@tiscalinet.it" TargetMode="External"/><Relationship Id="rId2" Type="http://schemas.openxmlformats.org/officeDocument/2006/relationships/hyperlink" Target="http://www.istcarloporta.it/"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3580F7-FEAD-497D-853F-89CD9994E2CF}"/>
              </a:ext>
            </a:extLst>
          </p:cNvPr>
          <p:cNvSpPr>
            <a:spLocks noGrp="1"/>
          </p:cNvSpPr>
          <p:nvPr>
            <p:ph type="ctrTitle"/>
          </p:nvPr>
        </p:nvSpPr>
        <p:spPr>
          <a:xfrm>
            <a:off x="1111348" y="399786"/>
            <a:ext cx="9556652" cy="3110177"/>
          </a:xfrm>
        </p:spPr>
        <p:txBody>
          <a:bodyPr/>
          <a:lstStyle/>
          <a:p>
            <a:pPr marL="0" marR="0" lvl="0" indent="0" defTabSz="914400" rtl="0" eaLnBrk="0" fontAlgn="base" latinLnBrk="0" hangingPunct="0">
              <a:lnSpc>
                <a:spcPct val="100000"/>
              </a:lnSpc>
              <a:spcBef>
                <a:spcPct val="0"/>
              </a:spcBef>
              <a:spcAft>
                <a:spcPct val="0"/>
              </a:spcAft>
              <a:tabLst>
                <a:tab pos="3060700" algn="ctr"/>
                <a:tab pos="6119813" algn="r"/>
              </a:tabLst>
              <a:defRPr/>
            </a:pPr>
            <a:r>
              <a:rPr kumimoji="0" lang="it-IT" altLang="it-IT" sz="1400" b="0" i="0" u="none" strike="noStrike" kern="1200" cap="none" spc="0" normalizeH="0" baseline="0" noProof="0" dirty="0">
                <a:ln>
                  <a:noFill/>
                </a:ln>
                <a:solidFill>
                  <a:prstClr val="black"/>
                </a:solidFill>
                <a:effectLst/>
                <a:uLnTx/>
                <a:uFillTx/>
                <a:latin typeface="Verdana" panose="020B0604030504040204" pitchFamily="34" charset="0"/>
                <a:ea typeface="Times New Roman" panose="02020603050405020304" pitchFamily="18" charset="0"/>
                <a:cs typeface="+mn-cs"/>
              </a:rPr>
              <a:t>Ministero dell’Istruzione, dell’Università e della Ricerca </a:t>
            </a:r>
            <a:br>
              <a:rPr kumimoji="0" lang="it-IT" altLang="it-IT" sz="1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it-IT" altLang="it-IT" sz="1400" b="0" i="0" u="none" strike="noStrike" kern="1200" cap="none" spc="0" normalizeH="0" baseline="0" noProof="0" dirty="0">
                <a:ln>
                  <a:noFill/>
                </a:ln>
                <a:solidFill>
                  <a:prstClr val="black"/>
                </a:solidFill>
                <a:effectLst/>
                <a:uLnTx/>
                <a:uFillTx/>
                <a:latin typeface="Verdana" panose="020B0604030504040204" pitchFamily="34" charset="0"/>
                <a:ea typeface="Times New Roman" panose="02020603050405020304" pitchFamily="18" charset="0"/>
                <a:cs typeface="+mn-cs"/>
              </a:rPr>
              <a:t>Istituto Professionale Servizi dell’Enogastronomia e dell’Ospitalità Alberghiera “A. Vespucci” </a:t>
            </a:r>
            <a:br>
              <a:rPr kumimoji="0" lang="it-IT" altLang="it-IT" sz="1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it-IT" altLang="it-IT" sz="1400" b="0" i="0" u="none" strike="noStrike" kern="1200" cap="none" spc="0" normalizeH="0" baseline="0" noProof="0" dirty="0">
                <a:ln>
                  <a:noFill/>
                </a:ln>
                <a:solidFill>
                  <a:prstClr val="black"/>
                </a:solidFill>
                <a:effectLst/>
                <a:uLnTx/>
                <a:uFillTx/>
                <a:latin typeface="Verdana" panose="020B0604030504040204" pitchFamily="34" charset="0"/>
                <a:ea typeface="Times New Roman" panose="02020603050405020304" pitchFamily="18" charset="0"/>
                <a:cs typeface="+mn-cs"/>
              </a:rPr>
              <a:t>Via Valvassori Peroni, 8 - 20133 Milano - Tel. 02.7610162 -  Fax 02.7610281 </a:t>
            </a:r>
            <a:br>
              <a:rPr kumimoji="0" lang="it-IT" altLang="it-IT" sz="1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it-IT" altLang="it-IT" sz="1400" b="0" i="0" u="none" strike="noStrike" kern="1200" cap="none" spc="0" normalizeH="0" baseline="0" noProof="0" dirty="0">
                <a:ln>
                  <a:noFill/>
                </a:ln>
                <a:solidFill>
                  <a:srgbClr val="000000"/>
                </a:solidFill>
                <a:effectLst/>
                <a:uLnTx/>
                <a:uFillTx/>
                <a:latin typeface="Verdana" panose="020B0604030504040204" pitchFamily="34" charset="0"/>
                <a:ea typeface="Times New Roman" panose="02020603050405020304" pitchFamily="18" charset="0"/>
                <a:cs typeface="Times New Roman" panose="02020603050405020304" pitchFamily="18" charset="0"/>
              </a:rPr>
              <a:t>Sito web   </a:t>
            </a:r>
            <a:r>
              <a:rPr kumimoji="0" lang="it-IT" altLang="it-IT" sz="1400" b="0" i="0" u="none" strike="noStrike" kern="1200" cap="none" spc="0" normalizeH="0" baseline="0" noProof="0" dirty="0">
                <a:ln>
                  <a:noFill/>
                </a:ln>
                <a:solidFill>
                  <a:srgbClr val="0000FF"/>
                </a:solidFill>
                <a:effectLst/>
                <a:uLnTx/>
                <a:uFillTx/>
                <a:latin typeface="Verdana" panose="020B0604030504040204" pitchFamily="34" charset="0"/>
                <a:ea typeface="Times New Roman" panose="02020603050405020304" pitchFamily="18" charset="0"/>
                <a:cs typeface="Times New Roman" panose="02020603050405020304" pitchFamily="18" charset="0"/>
                <a:hlinkClick r:id="rId2"/>
              </a:rPr>
              <a:t>www.ipsarvespucci.it</a:t>
            </a:r>
            <a:r>
              <a:rPr kumimoji="0" lang="it-IT" altLang="it-IT" sz="1400" b="0" i="0" u="none" strike="noStrike" kern="1200" cap="none" spc="0" normalizeH="0" baseline="0" noProof="0" dirty="0">
                <a:ln>
                  <a:noFill/>
                </a:ln>
                <a:solidFill>
                  <a:srgbClr val="000000"/>
                </a:solidFill>
                <a:effectLst/>
                <a:uLnTx/>
                <a:uFillTx/>
                <a:latin typeface="Verdana" panose="020B0604030504040204" pitchFamily="34" charset="0"/>
                <a:ea typeface="Times New Roman" panose="02020603050405020304" pitchFamily="18" charset="0"/>
                <a:cs typeface="Times New Roman" panose="02020603050405020304" pitchFamily="18" charset="0"/>
              </a:rPr>
              <a:t> -  e-mail: </a:t>
            </a:r>
            <a:r>
              <a:rPr kumimoji="0" lang="it-IT" altLang="it-IT" sz="1400" b="0" i="0" u="none" strike="noStrike" kern="1200" cap="none" spc="0" normalizeH="0" baseline="0" noProof="0" dirty="0">
                <a:ln>
                  <a:noFill/>
                </a:ln>
                <a:solidFill>
                  <a:srgbClr val="0000FF"/>
                </a:solidFill>
                <a:effectLst/>
                <a:uLnTx/>
                <a:uFillTx/>
                <a:latin typeface="Verdana" panose="020B0604030504040204" pitchFamily="34" charset="0"/>
                <a:ea typeface="Times New Roman" panose="02020603050405020304" pitchFamily="18" charset="0"/>
                <a:cs typeface="Times New Roman" panose="02020603050405020304" pitchFamily="18" charset="0"/>
                <a:hlinkClick r:id="rId3"/>
              </a:rPr>
              <a:t>vespu.amm@tiscalinet.it</a:t>
            </a:r>
            <a:br>
              <a:rPr kumimoji="0" lang="it-IT" altLang="it-IT" sz="1400" b="0" i="0" u="none" strike="noStrike" kern="1200" cap="none" spc="0" normalizeH="0" baseline="0" noProof="0" dirty="0">
                <a:ln>
                  <a:noFill/>
                </a:ln>
                <a:solidFill>
                  <a:srgbClr val="0000FF"/>
                </a:solidFill>
                <a:effectLst/>
                <a:uLnTx/>
                <a:uFillTx/>
                <a:latin typeface="Verdana" panose="020B0604030504040204" pitchFamily="34" charset="0"/>
                <a:ea typeface="Times New Roman" panose="02020603050405020304" pitchFamily="18" charset="0"/>
                <a:cs typeface="Times New Roman" panose="02020603050405020304" pitchFamily="18" charset="0"/>
              </a:rPr>
            </a:br>
            <a:br>
              <a:rPr kumimoji="0" lang="it-IT" altLang="it-IT" sz="1400" b="0" i="0" u="none" strike="noStrike" kern="1200" cap="none" spc="0" normalizeH="0" baseline="0" noProof="0" dirty="0">
                <a:ln>
                  <a:noFill/>
                </a:ln>
                <a:solidFill>
                  <a:srgbClr val="0000FF"/>
                </a:solidFill>
                <a:effectLst/>
                <a:uLnTx/>
                <a:uFillTx/>
                <a:latin typeface="Verdana" panose="020B0604030504040204" pitchFamily="34" charset="0"/>
                <a:ea typeface="Times New Roman" panose="02020603050405020304" pitchFamily="18" charset="0"/>
                <a:cs typeface="Times New Roman" panose="02020603050405020304" pitchFamily="18" charset="0"/>
              </a:rPr>
            </a:br>
            <a:br>
              <a:rPr kumimoji="0" lang="it-IT" altLang="it-IT" sz="1400" b="0" i="0" u="none" strike="noStrike" kern="1200" cap="none" spc="0" normalizeH="0" baseline="0" noProof="0" dirty="0">
                <a:ln>
                  <a:noFill/>
                </a:ln>
                <a:solidFill>
                  <a:prstClr val="black"/>
                </a:solidFill>
                <a:effectLst/>
                <a:uLnTx/>
                <a:uFillTx/>
                <a:latin typeface="Calibri" panose="020F0502020204030204"/>
                <a:ea typeface="+mn-ea"/>
                <a:cs typeface="+mn-cs"/>
              </a:rPr>
            </a:br>
            <a:endParaRPr lang="it-IT" dirty="0"/>
          </a:p>
        </p:txBody>
      </p:sp>
      <p:sp>
        <p:nvSpPr>
          <p:cNvPr id="3" name="Sottotitolo 2">
            <a:extLst>
              <a:ext uri="{FF2B5EF4-FFF2-40B4-BE49-F238E27FC236}">
                <a16:creationId xmlns:a16="http://schemas.microsoft.com/office/drawing/2014/main" id="{31507F71-E772-4045-9E41-32D33CBCD7DB}"/>
              </a:ext>
            </a:extLst>
          </p:cNvPr>
          <p:cNvSpPr>
            <a:spLocks noGrp="1"/>
          </p:cNvSpPr>
          <p:nvPr>
            <p:ph type="subTitle" idx="1"/>
          </p:nvPr>
        </p:nvSpPr>
        <p:spPr>
          <a:xfrm>
            <a:off x="1487905" y="3800018"/>
            <a:ext cx="9180095" cy="1457781"/>
          </a:xfrm>
        </p:spPr>
        <p:txBody>
          <a:bodyPr/>
          <a:lstStyle/>
          <a:p>
            <a:endParaRPr lang="it-IT" dirty="0"/>
          </a:p>
          <a:p>
            <a:endParaRPr lang="it-IT" dirty="0"/>
          </a:p>
          <a:p>
            <a:endParaRPr lang="it-IT" dirty="0"/>
          </a:p>
        </p:txBody>
      </p:sp>
      <p:sp>
        <p:nvSpPr>
          <p:cNvPr id="4" name="Titolo 1">
            <a:extLst>
              <a:ext uri="{FF2B5EF4-FFF2-40B4-BE49-F238E27FC236}">
                <a16:creationId xmlns:a16="http://schemas.microsoft.com/office/drawing/2014/main" id="{97EE904F-C7B0-419B-A0DF-3E27CC8135B2}"/>
              </a:ext>
            </a:extLst>
          </p:cNvPr>
          <p:cNvSpPr txBox="1">
            <a:spLocks/>
          </p:cNvSpPr>
          <p:nvPr/>
        </p:nvSpPr>
        <p:spPr>
          <a:xfrm>
            <a:off x="1524000" y="1122363"/>
            <a:ext cx="9144000" cy="2387600"/>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it-IT" dirty="0"/>
              <a:t>CONOSCERE PER PREVENIRE </a:t>
            </a:r>
          </a:p>
        </p:txBody>
      </p:sp>
      <p:sp>
        <p:nvSpPr>
          <p:cNvPr id="5" name="Sottotitolo 2">
            <a:extLst>
              <a:ext uri="{FF2B5EF4-FFF2-40B4-BE49-F238E27FC236}">
                <a16:creationId xmlns:a16="http://schemas.microsoft.com/office/drawing/2014/main" id="{F0C98A74-15AD-4532-A1DC-0CB7379E2846}"/>
              </a:ext>
            </a:extLst>
          </p:cNvPr>
          <p:cNvSpPr txBox="1">
            <a:spLocks/>
          </p:cNvSpPr>
          <p:nvPr/>
        </p:nvSpPr>
        <p:spPr>
          <a:xfrm>
            <a:off x="1560095" y="3800019"/>
            <a:ext cx="9144000" cy="1655762"/>
          </a:xfrm>
          <a:prstGeom prst="rect">
            <a:avLst/>
          </a:prstGeom>
        </p:spPr>
        <p:txBody>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it-IT" sz="2800" dirty="0"/>
          </a:p>
          <a:p>
            <a:r>
              <a:rPr lang="it-IT" sz="2800" dirty="0"/>
              <a:t>Bullismo e Cyberbullismo: le caratteristiche del fenomeno </a:t>
            </a:r>
          </a:p>
          <a:p>
            <a:r>
              <a:rPr lang="it-IT" sz="2800" dirty="0"/>
              <a:t>Referente per il contrasto del bullismo e del cyberbullismo </a:t>
            </a:r>
          </a:p>
          <a:p>
            <a:r>
              <a:rPr lang="it-IT" sz="2800" dirty="0"/>
              <a:t>Ai sensi dell’art. 4 della Legge 71/2017 </a:t>
            </a:r>
          </a:p>
          <a:p>
            <a:endParaRPr lang="it-IT" sz="2800" dirty="0"/>
          </a:p>
        </p:txBody>
      </p:sp>
      <p:pic>
        <p:nvPicPr>
          <p:cNvPr id="6" name="Immagine 25">
            <a:extLst>
              <a:ext uri="{FF2B5EF4-FFF2-40B4-BE49-F238E27FC236}">
                <a16:creationId xmlns:a16="http://schemas.microsoft.com/office/drawing/2014/main" id="{47E20EFE-98CE-4D69-8381-AC47833DED7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24940" y="843985"/>
            <a:ext cx="276225" cy="422275"/>
          </a:xfrm>
          <a:prstGeom prst="rect">
            <a:avLst/>
          </a:prstGeom>
          <a:noFill/>
          <a:extLst>
            <a:ext uri="{909E8E84-426E-40DD-AFC4-6F175D3DCCD1}">
              <a14:hiddenFill xmlns:a14="http://schemas.microsoft.com/office/drawing/2010/main">
                <a:solidFill>
                  <a:srgbClr val="FFFFFF"/>
                </a:solidFill>
              </a14:hiddenFill>
            </a:ext>
          </a:extLst>
        </p:spPr>
      </p:pic>
      <p:pic>
        <p:nvPicPr>
          <p:cNvPr id="7" name="Immagine 24">
            <a:extLst>
              <a:ext uri="{FF2B5EF4-FFF2-40B4-BE49-F238E27FC236}">
                <a16:creationId xmlns:a16="http://schemas.microsoft.com/office/drawing/2014/main" id="{02EAC25B-C927-49F6-8AF8-210AE630F3D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4049" y="780485"/>
            <a:ext cx="3981450" cy="48577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a:extLst>
              <a:ext uri="{FF2B5EF4-FFF2-40B4-BE49-F238E27FC236}">
                <a16:creationId xmlns:a16="http://schemas.microsoft.com/office/drawing/2014/main" id="{D63791EC-E787-4214-8A70-B921C8EF3F7B}"/>
              </a:ext>
            </a:extLst>
          </p:cNvPr>
          <p:cNvSpPr>
            <a:spLocks noChangeArrowheads="1"/>
          </p:cNvSpPr>
          <p:nvPr/>
        </p:nvSpPr>
        <p:spPr bwMode="auto">
          <a:xfrm>
            <a:off x="3198696" y="1843686"/>
            <a:ext cx="18473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sz="1400"/>
          </a:p>
        </p:txBody>
      </p:sp>
      <p:sp>
        <p:nvSpPr>
          <p:cNvPr id="9" name="Rectangle 4">
            <a:extLst>
              <a:ext uri="{FF2B5EF4-FFF2-40B4-BE49-F238E27FC236}">
                <a16:creationId xmlns:a16="http://schemas.microsoft.com/office/drawing/2014/main" id="{6E9F0405-C889-4E8E-A5B7-BD961C7C734B}"/>
              </a:ext>
            </a:extLst>
          </p:cNvPr>
          <p:cNvSpPr>
            <a:spLocks noChangeArrowheads="1"/>
          </p:cNvSpPr>
          <p:nvPr/>
        </p:nvSpPr>
        <p:spPr bwMode="auto">
          <a:xfrm>
            <a:off x="1843552" y="836747"/>
            <a:ext cx="18473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sz="1400"/>
          </a:p>
        </p:txBody>
      </p:sp>
    </p:spTree>
    <p:extLst>
      <p:ext uri="{BB962C8B-B14F-4D97-AF65-F5344CB8AC3E}">
        <p14:creationId xmlns:p14="http://schemas.microsoft.com/office/powerpoint/2010/main" val="22005216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CAE8D0-5FD8-4892-8535-E4231D0FCECF}"/>
              </a:ext>
            </a:extLst>
          </p:cNvPr>
          <p:cNvSpPr>
            <a:spLocks noGrp="1"/>
          </p:cNvSpPr>
          <p:nvPr>
            <p:ph type="ctrTitle"/>
          </p:nvPr>
        </p:nvSpPr>
        <p:spPr>
          <a:xfrm>
            <a:off x="1824111" y="1913206"/>
            <a:ext cx="8543778" cy="3509963"/>
          </a:xfrm>
        </p:spPr>
        <p:txBody>
          <a:bodyPr/>
          <a:lstStyle/>
          <a:p>
            <a:br>
              <a:rPr lang="it-IT" sz="3600" dirty="0">
                <a:solidFill>
                  <a:srgbClr val="FF0000"/>
                </a:solidFill>
              </a:rPr>
            </a:br>
            <a:br>
              <a:rPr lang="it-IT" sz="3600" dirty="0">
                <a:solidFill>
                  <a:srgbClr val="FF0000"/>
                </a:solidFill>
              </a:rPr>
            </a:br>
            <a:br>
              <a:rPr lang="it-IT" sz="3600" dirty="0">
                <a:solidFill>
                  <a:srgbClr val="FF0000"/>
                </a:solidFill>
              </a:rPr>
            </a:br>
            <a:br>
              <a:rPr lang="it-IT" sz="3600" dirty="0">
                <a:solidFill>
                  <a:srgbClr val="FF0000"/>
                </a:solidFill>
              </a:rPr>
            </a:br>
            <a:br>
              <a:rPr lang="it-IT" sz="3600" dirty="0">
                <a:solidFill>
                  <a:srgbClr val="FF0000"/>
                </a:solidFill>
              </a:rPr>
            </a:br>
            <a:br>
              <a:rPr lang="it-IT" sz="3600" dirty="0">
                <a:solidFill>
                  <a:srgbClr val="FF0000"/>
                </a:solidFill>
              </a:rPr>
            </a:br>
            <a:br>
              <a:rPr lang="it-IT" sz="3600" dirty="0">
                <a:solidFill>
                  <a:srgbClr val="FF0000"/>
                </a:solidFill>
              </a:rPr>
            </a:br>
            <a:br>
              <a:rPr lang="it-IT" sz="3600" dirty="0">
                <a:solidFill>
                  <a:srgbClr val="FF0000"/>
                </a:solidFill>
              </a:rPr>
            </a:br>
            <a:br>
              <a:rPr lang="it-IT" sz="3600" dirty="0">
                <a:solidFill>
                  <a:srgbClr val="FF0000"/>
                </a:solidFill>
              </a:rPr>
            </a:br>
            <a:r>
              <a:rPr lang="it-IT" sz="3600" dirty="0">
                <a:solidFill>
                  <a:srgbClr val="FF0000"/>
                </a:solidFill>
              </a:rPr>
              <a:t>Bullismo diretto </a:t>
            </a:r>
            <a:br>
              <a:rPr lang="it-IT" sz="3600" dirty="0">
                <a:solidFill>
                  <a:srgbClr val="FF0000"/>
                </a:solidFill>
              </a:rPr>
            </a:br>
            <a:br>
              <a:rPr lang="it-IT" sz="3600" dirty="0">
                <a:solidFill>
                  <a:srgbClr val="FF0000"/>
                </a:solidFill>
              </a:rPr>
            </a:br>
            <a:br>
              <a:rPr lang="it-IT" sz="2800" dirty="0"/>
            </a:br>
            <a:r>
              <a:rPr lang="it-IT" sz="2800" dirty="0"/>
              <a:t>È caratterizzato da una relazione diretta tra vittima e bullo che può essere: </a:t>
            </a:r>
            <a:br>
              <a:rPr lang="it-IT" sz="2800" dirty="0"/>
            </a:br>
            <a:r>
              <a:rPr lang="it-IT" sz="2800" dirty="0"/>
              <a:t>•Di tipo fisico: colpi, calci pugni, sottrazione oggetti, molestie sessuali </a:t>
            </a:r>
            <a:br>
              <a:rPr lang="it-IT" sz="2800" dirty="0"/>
            </a:br>
            <a:r>
              <a:rPr lang="it-IT" sz="2800" dirty="0"/>
              <a:t>•Di tipo verbale: minacce, offese, ingiurie.</a:t>
            </a:r>
          </a:p>
        </p:txBody>
      </p:sp>
      <p:sp>
        <p:nvSpPr>
          <p:cNvPr id="3" name="Sottotitolo 2">
            <a:extLst>
              <a:ext uri="{FF2B5EF4-FFF2-40B4-BE49-F238E27FC236}">
                <a16:creationId xmlns:a16="http://schemas.microsoft.com/office/drawing/2014/main" id="{F18ABD91-D296-44A7-AF8A-A5F5FAEAE05D}"/>
              </a:ext>
            </a:extLst>
          </p:cNvPr>
          <p:cNvSpPr>
            <a:spLocks noGrp="1"/>
          </p:cNvSpPr>
          <p:nvPr>
            <p:ph type="subTitle" idx="1"/>
          </p:nvPr>
        </p:nvSpPr>
        <p:spPr>
          <a:xfrm>
            <a:off x="1524000" y="675249"/>
            <a:ext cx="9144000" cy="2011509"/>
          </a:xfrm>
        </p:spPr>
        <p:txBody>
          <a:bodyPr/>
          <a:lstStyle/>
          <a:p>
            <a:endParaRPr lang="it-IT" dirty="0"/>
          </a:p>
          <a:p>
            <a:endParaRPr lang="it-IT" dirty="0"/>
          </a:p>
          <a:p>
            <a:endParaRPr lang="it-IT" dirty="0"/>
          </a:p>
          <a:p>
            <a:endParaRPr lang="it-IT" dirty="0"/>
          </a:p>
          <a:p>
            <a:endParaRPr lang="it-IT" dirty="0"/>
          </a:p>
          <a:p>
            <a:endParaRPr lang="it-IT" dirty="0"/>
          </a:p>
        </p:txBody>
      </p:sp>
    </p:spTree>
    <p:extLst>
      <p:ext uri="{BB962C8B-B14F-4D97-AF65-F5344CB8AC3E}">
        <p14:creationId xmlns:p14="http://schemas.microsoft.com/office/powerpoint/2010/main" val="2282445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34DA08-7867-4387-B31E-C9626F6FDA65}"/>
              </a:ext>
            </a:extLst>
          </p:cNvPr>
          <p:cNvSpPr>
            <a:spLocks noGrp="1"/>
          </p:cNvSpPr>
          <p:nvPr>
            <p:ph type="ctrTitle"/>
          </p:nvPr>
        </p:nvSpPr>
        <p:spPr/>
        <p:txBody>
          <a:bodyPr/>
          <a:lstStyle/>
          <a:p>
            <a:r>
              <a:rPr lang="it-IT" sz="3600" dirty="0">
                <a:solidFill>
                  <a:srgbClr val="FF0000"/>
                </a:solidFill>
              </a:rPr>
              <a:t>Bullismo indiretto</a:t>
            </a:r>
            <a:br>
              <a:rPr lang="it-IT" sz="2800" dirty="0">
                <a:solidFill>
                  <a:srgbClr val="FF0000"/>
                </a:solidFill>
              </a:rPr>
            </a:br>
            <a:br>
              <a:rPr lang="it-IT" sz="2800" dirty="0"/>
            </a:br>
            <a:r>
              <a:rPr lang="it-IT" sz="2800" dirty="0"/>
              <a:t> Meno visibile di quello diretto si tende a danneggiare la vittima e le sue relazioni con le altre persone, escludendola e isolandola per mezzo soprattutto del bullismo psicologico e quindi con pettegolezzi e calunnie sul suo conto. </a:t>
            </a:r>
          </a:p>
        </p:txBody>
      </p:sp>
      <p:sp>
        <p:nvSpPr>
          <p:cNvPr id="3" name="Sottotitolo 2">
            <a:extLst>
              <a:ext uri="{FF2B5EF4-FFF2-40B4-BE49-F238E27FC236}">
                <a16:creationId xmlns:a16="http://schemas.microsoft.com/office/drawing/2014/main" id="{1729A4BD-9312-477B-A010-8E7EA9BD8266}"/>
              </a:ext>
            </a:extLst>
          </p:cNvPr>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718538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75AC26-192F-4BE6-9D9A-E09B81F2B25A}"/>
              </a:ext>
            </a:extLst>
          </p:cNvPr>
          <p:cNvSpPr>
            <a:spLocks noGrp="1"/>
          </p:cNvSpPr>
          <p:nvPr>
            <p:ph type="ctrTitle"/>
          </p:nvPr>
        </p:nvSpPr>
        <p:spPr>
          <a:xfrm>
            <a:off x="1242647" y="801858"/>
            <a:ext cx="9144000" cy="4768948"/>
          </a:xfrm>
        </p:spPr>
        <p:txBody>
          <a:bodyPr/>
          <a:lstStyle/>
          <a:p>
            <a:pPr>
              <a:spcAft>
                <a:spcPts val="1800"/>
              </a:spcAft>
            </a:pPr>
            <a:r>
              <a:rPr lang="it-IT" sz="3600" dirty="0">
                <a:solidFill>
                  <a:srgbClr val="FF0000"/>
                </a:solidFill>
              </a:rPr>
              <a:t>Ad una vittima di bullismo va ricordato </a:t>
            </a:r>
            <a:br>
              <a:rPr lang="it-IT" sz="3600" dirty="0">
                <a:solidFill>
                  <a:srgbClr val="FF0000"/>
                </a:solidFill>
              </a:rPr>
            </a:br>
            <a:br>
              <a:rPr lang="it-IT" sz="2800" dirty="0"/>
            </a:br>
            <a:r>
              <a:rPr lang="it-IT" sz="2800" dirty="0"/>
              <a:t>• Non è lui/lei ad essere sbagliato, ma sono i prepotenti che sbagliano; </a:t>
            </a:r>
            <a:br>
              <a:rPr lang="it-IT" sz="2800" dirty="0"/>
            </a:br>
            <a:r>
              <a:rPr lang="it-IT" sz="2800" dirty="0"/>
              <a:t>• Non deve vergognarsi di ciò che accade, ma deve reagire e magari cercare di aiutare altre vittime, cercando di capire con i caregiver come risolvere il problema;</a:t>
            </a:r>
            <a:br>
              <a:rPr lang="it-IT" sz="2800" dirty="0"/>
            </a:br>
            <a:r>
              <a:rPr lang="it-IT" sz="2800" dirty="0"/>
              <a:t> • Parlane con la famiglia o con gli insegnanti perché non è solo/a;</a:t>
            </a:r>
            <a:br>
              <a:rPr lang="it-IT" sz="2800" dirty="0"/>
            </a:br>
            <a:r>
              <a:rPr lang="it-IT" sz="2800" dirty="0"/>
              <a:t> • Non isolarsi e ricordarsi che i prepotenti sono a loro volta insicuri ed hanno bisogno di attirare su di sé l’attenzione.</a:t>
            </a:r>
          </a:p>
        </p:txBody>
      </p:sp>
    </p:spTree>
    <p:extLst>
      <p:ext uri="{BB962C8B-B14F-4D97-AF65-F5344CB8AC3E}">
        <p14:creationId xmlns:p14="http://schemas.microsoft.com/office/powerpoint/2010/main" val="2933373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576796-DBE6-426E-B3B5-7093CD9CD8D4}"/>
              </a:ext>
            </a:extLst>
          </p:cNvPr>
          <p:cNvSpPr>
            <a:spLocks noGrp="1"/>
          </p:cNvSpPr>
          <p:nvPr>
            <p:ph type="ctrTitle"/>
          </p:nvPr>
        </p:nvSpPr>
        <p:spPr>
          <a:xfrm>
            <a:off x="1266092" y="1237958"/>
            <a:ext cx="9622302" cy="4579070"/>
          </a:xfrm>
        </p:spPr>
        <p:txBody>
          <a:bodyPr/>
          <a:lstStyle/>
          <a:p>
            <a:pPr marL="216000" algn="l"/>
            <a:r>
              <a:rPr lang="it-IT" sz="3200" dirty="0"/>
              <a:t>Può esistere un modo differente per affermarsi e per avere successo nel gruppo dei coetanei; </a:t>
            </a:r>
            <a:br>
              <a:rPr lang="it-IT" sz="3200" dirty="0"/>
            </a:br>
            <a:r>
              <a:rPr lang="it-IT" sz="3200" dirty="0"/>
              <a:t>la prepotenza, soprattutto sui soggetti più deboli, non è indice di forza, ma al contrario di fragilità e di vigliaccheria; </a:t>
            </a:r>
            <a:br>
              <a:rPr lang="it-IT" sz="3200" dirty="0"/>
            </a:br>
            <a:r>
              <a:rPr lang="it-IT" sz="3200" dirty="0"/>
              <a:t>Chi fa il bullo non è “condannato” a restare in questo ruolo;</a:t>
            </a:r>
            <a:br>
              <a:rPr lang="it-IT" sz="3200" dirty="0"/>
            </a:br>
            <a:r>
              <a:rPr lang="it-IT" sz="3200" dirty="0"/>
              <a:t>Puoi farti aiutare dagli adulti vicini (genitori, insegnati, persone esperte presenti all’interno della scuola..) senza vergogna.</a:t>
            </a:r>
          </a:p>
        </p:txBody>
      </p:sp>
      <p:sp>
        <p:nvSpPr>
          <p:cNvPr id="4" name="CasellaDiTesto 3">
            <a:extLst>
              <a:ext uri="{FF2B5EF4-FFF2-40B4-BE49-F238E27FC236}">
                <a16:creationId xmlns:a16="http://schemas.microsoft.com/office/drawing/2014/main" id="{674B4893-17E6-475D-B5F2-0B628E840835}"/>
              </a:ext>
            </a:extLst>
          </p:cNvPr>
          <p:cNvSpPr txBox="1"/>
          <p:nvPr/>
        </p:nvSpPr>
        <p:spPr>
          <a:xfrm>
            <a:off x="3128889" y="530072"/>
            <a:ext cx="5934221" cy="707886"/>
          </a:xfrm>
          <a:prstGeom prst="rect">
            <a:avLst/>
          </a:prstGeom>
          <a:noFill/>
        </p:spPr>
        <p:txBody>
          <a:bodyPr wrap="square">
            <a:spAutoFit/>
          </a:bodyPr>
          <a:lstStyle/>
          <a:p>
            <a:pPr algn="ctr"/>
            <a:r>
              <a:rPr lang="it-IT" sz="4000" dirty="0">
                <a:solidFill>
                  <a:srgbClr val="FF0000"/>
                </a:solidFill>
                <a:latin typeface="+mj-lt"/>
              </a:rPr>
              <a:t>Ad un bullo va ricordato</a:t>
            </a:r>
            <a:endParaRPr lang="it-IT" sz="4000" dirty="0">
              <a:latin typeface="+mj-lt"/>
            </a:endParaRPr>
          </a:p>
        </p:txBody>
      </p:sp>
    </p:spTree>
    <p:extLst>
      <p:ext uri="{BB962C8B-B14F-4D97-AF65-F5344CB8AC3E}">
        <p14:creationId xmlns:p14="http://schemas.microsoft.com/office/powerpoint/2010/main" val="17047621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A43C985-4C9D-4D36-B74A-0E0A87D77D9C}"/>
              </a:ext>
            </a:extLst>
          </p:cNvPr>
          <p:cNvSpPr txBox="1"/>
          <p:nvPr/>
        </p:nvSpPr>
        <p:spPr>
          <a:xfrm>
            <a:off x="1179341" y="1021082"/>
            <a:ext cx="9833317" cy="4216539"/>
          </a:xfrm>
          <a:prstGeom prst="rect">
            <a:avLst/>
          </a:prstGeom>
          <a:noFill/>
        </p:spPr>
        <p:txBody>
          <a:bodyPr wrap="square">
            <a:spAutoFit/>
          </a:bodyPr>
          <a:lstStyle/>
          <a:p>
            <a:pPr algn="ctr">
              <a:spcAft>
                <a:spcPts val="600"/>
              </a:spcAft>
            </a:pPr>
            <a:r>
              <a:rPr lang="it-IT" sz="4400" dirty="0">
                <a:solidFill>
                  <a:srgbClr val="FF0000"/>
                </a:solidFill>
                <a:latin typeface="+mj-lt"/>
              </a:rPr>
              <a:t>Cos’è il cyberbullismo?</a:t>
            </a:r>
            <a:br>
              <a:rPr lang="it-IT" sz="4400" dirty="0">
                <a:solidFill>
                  <a:srgbClr val="FF0000"/>
                </a:solidFill>
                <a:latin typeface="+mj-lt"/>
              </a:rPr>
            </a:br>
            <a:r>
              <a:rPr lang="it-IT" sz="4400" dirty="0">
                <a:solidFill>
                  <a:srgbClr val="FF0000"/>
                </a:solidFill>
                <a:latin typeface="+mj-lt"/>
              </a:rPr>
              <a:t> </a:t>
            </a:r>
            <a:r>
              <a:rPr lang="it-IT" sz="3600" dirty="0">
                <a:latin typeface="+mj-lt"/>
              </a:rPr>
              <a:t>Il cyberbullismo è una delle forme più gravi di violazione dei diritti in rete. </a:t>
            </a:r>
            <a:br>
              <a:rPr lang="it-IT" sz="3600" dirty="0">
                <a:latin typeface="+mj-lt"/>
              </a:rPr>
            </a:br>
            <a:r>
              <a:rPr lang="it-IT" sz="3600" dirty="0">
                <a:latin typeface="+mj-lt"/>
              </a:rPr>
              <a:t>Si verifica quando qualcuno compie atti per via telematica di aggressione, molestia, pressione, ricatto, ingiuria, diffamazione o altri comportamenti finalizzati a isolarti o metterti in ridicolo.</a:t>
            </a:r>
          </a:p>
        </p:txBody>
      </p:sp>
    </p:spTree>
    <p:extLst>
      <p:ext uri="{BB962C8B-B14F-4D97-AF65-F5344CB8AC3E}">
        <p14:creationId xmlns:p14="http://schemas.microsoft.com/office/powerpoint/2010/main" val="28830877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9CECD8-75C5-4145-8A41-D861CA3F4A6D}"/>
              </a:ext>
            </a:extLst>
          </p:cNvPr>
          <p:cNvSpPr>
            <a:spLocks noGrp="1"/>
          </p:cNvSpPr>
          <p:nvPr>
            <p:ph type="ctrTitle"/>
          </p:nvPr>
        </p:nvSpPr>
        <p:spPr/>
        <p:txBody>
          <a:bodyPr/>
          <a:lstStyle/>
          <a:p>
            <a:endParaRPr lang="it-IT" sz="2800" dirty="0"/>
          </a:p>
        </p:txBody>
      </p:sp>
      <p:sp>
        <p:nvSpPr>
          <p:cNvPr id="3" name="Sottotitolo 2">
            <a:extLst>
              <a:ext uri="{FF2B5EF4-FFF2-40B4-BE49-F238E27FC236}">
                <a16:creationId xmlns:a16="http://schemas.microsoft.com/office/drawing/2014/main" id="{6B029849-DB99-46C6-91DA-4E0EC2922961}"/>
              </a:ext>
            </a:extLst>
          </p:cNvPr>
          <p:cNvSpPr>
            <a:spLocks noGrp="1"/>
          </p:cNvSpPr>
          <p:nvPr>
            <p:ph type="subTitle" idx="1"/>
          </p:nvPr>
        </p:nvSpPr>
        <p:spPr>
          <a:xfrm>
            <a:off x="731521" y="379829"/>
            <a:ext cx="10381956" cy="5838092"/>
          </a:xfrm>
        </p:spPr>
        <p:txBody>
          <a:bodyPr/>
          <a:lstStyle/>
          <a:p>
            <a:r>
              <a:rPr lang="it-IT" sz="3600" dirty="0">
                <a:solidFill>
                  <a:srgbClr val="FF0000"/>
                </a:solidFill>
                <a:latin typeface="+mj-lt"/>
              </a:rPr>
              <a:t>Le violazioni dei diritti in campo digitale</a:t>
            </a:r>
          </a:p>
          <a:p>
            <a:r>
              <a:rPr lang="it-IT" sz="2800" dirty="0">
                <a:latin typeface="+mj-lt"/>
              </a:rPr>
              <a:t> Facciamo qualche esempio: furto d’identità: quando qualcuno ruba le tue password, utilizza il tuo account e finge di essere te sui social network ecc.</a:t>
            </a:r>
          </a:p>
          <a:p>
            <a:r>
              <a:rPr lang="it-IT" sz="2800" dirty="0">
                <a:latin typeface="+mj-lt"/>
              </a:rPr>
              <a:t> trattamento illecito di dati personali: quando qualcuno acquisisce e diffonde immagini, video o informazioni che ti riguardano senza informarti o contro la tua volontà, ecc. </a:t>
            </a:r>
          </a:p>
          <a:p>
            <a:r>
              <a:rPr lang="it-IT" sz="2800" dirty="0">
                <a:latin typeface="+mj-lt"/>
              </a:rPr>
              <a:t>stalking: quando qualcuno ti invia ripetutamente messaggi scortesi, offensivi, insultanti, disturbanti, persecutori attraverso i social network.</a:t>
            </a:r>
          </a:p>
          <a:p>
            <a:r>
              <a:rPr lang="it-IT" sz="2800" dirty="0">
                <a:latin typeface="+mj-lt"/>
              </a:rPr>
              <a:t> Può accadere anche che: qualcuno diffonda online dati e informazioni (video, foto, post, ecc.) per attaccare o ridicolizzare te, la tua famiglia o il tuo gruppo di amici e/o per emarginarti da una chat di gruppo. Anche in questo caso sei vittima di cyberbullismo</a:t>
            </a:r>
          </a:p>
        </p:txBody>
      </p:sp>
    </p:spTree>
    <p:extLst>
      <p:ext uri="{BB962C8B-B14F-4D97-AF65-F5344CB8AC3E}">
        <p14:creationId xmlns:p14="http://schemas.microsoft.com/office/powerpoint/2010/main" val="10570117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7097D6-9C8E-4EFE-8437-DC08FF2F4EF2}"/>
              </a:ext>
            </a:extLst>
          </p:cNvPr>
          <p:cNvSpPr>
            <a:spLocks noGrp="1"/>
          </p:cNvSpPr>
          <p:nvPr>
            <p:ph type="ctrTitle"/>
          </p:nvPr>
        </p:nvSpPr>
        <p:spPr>
          <a:xfrm>
            <a:off x="1524000" y="1765458"/>
            <a:ext cx="9144000" cy="3327083"/>
          </a:xfrm>
        </p:spPr>
        <p:txBody>
          <a:bodyPr/>
          <a:lstStyle/>
          <a:p>
            <a:r>
              <a:rPr lang="it-IT" sz="3600" dirty="0">
                <a:solidFill>
                  <a:srgbClr val="FF0000"/>
                </a:solidFill>
              </a:rPr>
              <a:t>Ora difenderti è più facile </a:t>
            </a:r>
            <a:br>
              <a:rPr lang="it-IT" sz="2800" dirty="0"/>
            </a:br>
            <a:r>
              <a:rPr lang="it-IT" sz="2800" dirty="0"/>
              <a:t>Una legge per tutelare i tuoi diritti nell’ambiente digitale </a:t>
            </a:r>
            <a:br>
              <a:rPr lang="it-IT" sz="2800" dirty="0"/>
            </a:br>
            <a:r>
              <a:rPr lang="it-IT" sz="2800" dirty="0"/>
              <a:t>Per offrire maggiori tutele ai bambini e ragazzi, il nostro Paese ha adottato la legge n. 71 del 2017 che individua diversi strumenti per: </a:t>
            </a:r>
            <a:br>
              <a:rPr lang="it-IT" sz="2800" dirty="0"/>
            </a:br>
            <a:r>
              <a:rPr lang="it-IT" sz="2800" dirty="0"/>
              <a:t>• prevenire e contrastare atti di cyberbullismo attraverso un piano di azione integrato e tutelarsi </a:t>
            </a:r>
            <a:br>
              <a:rPr lang="it-IT" sz="2800" dirty="0"/>
            </a:br>
            <a:r>
              <a:rPr lang="it-IT" sz="2800" dirty="0"/>
              <a:t>• fornire misure di sostegno a chi li subisce </a:t>
            </a:r>
            <a:br>
              <a:rPr lang="it-IT" sz="2800" dirty="0"/>
            </a:br>
            <a:r>
              <a:rPr lang="it-IT" sz="2800" dirty="0"/>
              <a:t>• responsabilizzare gli autori di atti di cyberbullismo tramite percorsi di rieducazione e procedura di ammonimento</a:t>
            </a:r>
          </a:p>
        </p:txBody>
      </p:sp>
    </p:spTree>
    <p:extLst>
      <p:ext uri="{BB962C8B-B14F-4D97-AF65-F5344CB8AC3E}">
        <p14:creationId xmlns:p14="http://schemas.microsoft.com/office/powerpoint/2010/main" val="3364696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E20B09-0695-449C-AD43-A0B8201C16D5}"/>
              </a:ext>
            </a:extLst>
          </p:cNvPr>
          <p:cNvSpPr>
            <a:spLocks noGrp="1"/>
          </p:cNvSpPr>
          <p:nvPr>
            <p:ph type="ctrTitle"/>
          </p:nvPr>
        </p:nvSpPr>
        <p:spPr/>
        <p:txBody>
          <a:bodyPr/>
          <a:lstStyle/>
          <a:p>
            <a:r>
              <a:rPr lang="it-IT" dirty="0"/>
              <a:t>GRAZIE PER LA VOSTRA ATTENZIONE </a:t>
            </a:r>
          </a:p>
        </p:txBody>
      </p:sp>
      <p:sp>
        <p:nvSpPr>
          <p:cNvPr id="3" name="Sottotitolo 2">
            <a:extLst>
              <a:ext uri="{FF2B5EF4-FFF2-40B4-BE49-F238E27FC236}">
                <a16:creationId xmlns:a16="http://schemas.microsoft.com/office/drawing/2014/main" id="{5DA14DAD-51F8-42C4-8467-0BCEC1C5A4FF}"/>
              </a:ext>
            </a:extLst>
          </p:cNvPr>
          <p:cNvSpPr>
            <a:spLocks noGrp="1"/>
          </p:cNvSpPr>
          <p:nvPr>
            <p:ph type="subTitle" idx="1"/>
          </p:nvPr>
        </p:nvSpPr>
        <p:spPr>
          <a:xfrm>
            <a:off x="1355188" y="3509963"/>
            <a:ext cx="9144000" cy="2250831"/>
          </a:xfrm>
        </p:spPr>
        <p:txBody>
          <a:bodyPr/>
          <a:lstStyle/>
          <a:p>
            <a:pPr algn="l"/>
            <a:endParaRPr lang="it-IT" dirty="0"/>
          </a:p>
          <a:p>
            <a:pPr algn="l"/>
            <a:endParaRPr lang="it-IT" dirty="0"/>
          </a:p>
          <a:p>
            <a:pPr algn="l"/>
            <a:r>
              <a:rPr lang="it-IT" dirty="0"/>
              <a:t>Per contatti mandare mail al seguente indirizzo:</a:t>
            </a:r>
          </a:p>
          <a:p>
            <a:pPr algn="l"/>
            <a:r>
              <a:rPr lang="it-IT"/>
              <a:t>maipiudasolo</a:t>
            </a:r>
            <a:r>
              <a:rPr lang="it-IT" dirty="0" err="1"/>
              <a:t>@</a:t>
            </a:r>
            <a:r>
              <a:rPr lang="it-IT" err="1"/>
              <a:t>ipsarvespucci</a:t>
            </a:r>
            <a:r>
              <a:rPr lang="it-IT"/>
              <a:t>.it</a:t>
            </a:r>
            <a:endParaRPr lang="it-IT" dirty="0"/>
          </a:p>
        </p:txBody>
      </p:sp>
    </p:spTree>
    <p:extLst>
      <p:ext uri="{BB962C8B-B14F-4D97-AF65-F5344CB8AC3E}">
        <p14:creationId xmlns:p14="http://schemas.microsoft.com/office/powerpoint/2010/main" val="1873294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819C59-EC02-47CC-A943-8CB07AC9CB8E}"/>
              </a:ext>
            </a:extLst>
          </p:cNvPr>
          <p:cNvSpPr>
            <a:spLocks noGrp="1"/>
          </p:cNvSpPr>
          <p:nvPr>
            <p:ph type="ctrTitle"/>
          </p:nvPr>
        </p:nvSpPr>
        <p:spPr>
          <a:xfrm>
            <a:off x="1524000" y="1842086"/>
            <a:ext cx="9144000" cy="3173828"/>
          </a:xfrm>
        </p:spPr>
        <p:txBody>
          <a:bodyPr>
            <a:normAutofit fontScale="90000"/>
          </a:bodyPr>
          <a:lstStyle/>
          <a:p>
            <a:br>
              <a:rPr lang="it-IT" sz="2800" dirty="0"/>
            </a:br>
            <a:r>
              <a:rPr lang="it-IT" sz="4000" dirty="0">
                <a:solidFill>
                  <a:srgbClr val="FF0000"/>
                </a:solidFill>
              </a:rPr>
              <a:t>Significato del termine bullismo</a:t>
            </a:r>
            <a:br>
              <a:rPr lang="it-IT" sz="2800" dirty="0"/>
            </a:br>
            <a:br>
              <a:rPr lang="it-IT" sz="2800" dirty="0"/>
            </a:br>
            <a:r>
              <a:rPr lang="it-IT" sz="2800" dirty="0"/>
              <a:t>Il termine BULLISMO deriva dalla traslitterazione della parola inglese «</a:t>
            </a:r>
            <a:r>
              <a:rPr lang="it-IT" sz="2800" dirty="0" err="1"/>
              <a:t>bullying</a:t>
            </a:r>
            <a:r>
              <a:rPr lang="it-IT" sz="2800" dirty="0"/>
              <a:t>» (dal verbo to bull) che significa «usare prepotenza, intimidire, intimorire». </a:t>
            </a:r>
            <a:br>
              <a:rPr lang="it-IT" sz="2800" dirty="0"/>
            </a:br>
            <a:r>
              <a:rPr lang="it-IT" sz="2800" dirty="0"/>
              <a:t>E’ una forma di comportamento sociale violento e intenzionale, sia di natura fisica che psicologica, ripetuto nel corso del tempo e attuato nei confronti di persone considerate bersagli deboli e incapaci di difendersi</a:t>
            </a:r>
          </a:p>
        </p:txBody>
      </p:sp>
    </p:spTree>
    <p:extLst>
      <p:ext uri="{BB962C8B-B14F-4D97-AF65-F5344CB8AC3E}">
        <p14:creationId xmlns:p14="http://schemas.microsoft.com/office/powerpoint/2010/main" val="1103165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C82CCF-EC87-4D2C-8750-257ABDE6F377}"/>
              </a:ext>
            </a:extLst>
          </p:cNvPr>
          <p:cNvSpPr>
            <a:spLocks noGrp="1"/>
          </p:cNvSpPr>
          <p:nvPr>
            <p:ph type="ctrTitle"/>
          </p:nvPr>
        </p:nvSpPr>
        <p:spPr/>
        <p:txBody>
          <a:bodyPr/>
          <a:lstStyle/>
          <a:p>
            <a:endParaRPr lang="it-IT" dirty="0"/>
          </a:p>
        </p:txBody>
      </p:sp>
      <p:sp>
        <p:nvSpPr>
          <p:cNvPr id="3" name="Sottotitolo 2">
            <a:extLst>
              <a:ext uri="{FF2B5EF4-FFF2-40B4-BE49-F238E27FC236}">
                <a16:creationId xmlns:a16="http://schemas.microsoft.com/office/drawing/2014/main" id="{5B304277-BD4E-4BCC-BC99-99077F7719C5}"/>
              </a:ext>
            </a:extLst>
          </p:cNvPr>
          <p:cNvSpPr>
            <a:spLocks noGrp="1"/>
          </p:cNvSpPr>
          <p:nvPr>
            <p:ph type="subTitle" idx="1"/>
          </p:nvPr>
        </p:nvSpPr>
        <p:spPr/>
        <p:txBody>
          <a:bodyPr/>
          <a:lstStyle/>
          <a:p>
            <a:endParaRPr lang="it-IT"/>
          </a:p>
        </p:txBody>
      </p:sp>
      <p:pic>
        <p:nvPicPr>
          <p:cNvPr id="1026" name="Picture 2">
            <a:extLst>
              <a:ext uri="{FF2B5EF4-FFF2-40B4-BE49-F238E27FC236}">
                <a16:creationId xmlns:a16="http://schemas.microsoft.com/office/drawing/2014/main" id="{2C301D4D-2476-4A24-A3B3-966CC7BA25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295275"/>
            <a:ext cx="9753600" cy="6267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9286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3D1412-8706-4585-97CC-21F0A4B2107F}"/>
              </a:ext>
            </a:extLst>
          </p:cNvPr>
          <p:cNvSpPr>
            <a:spLocks noGrp="1"/>
          </p:cNvSpPr>
          <p:nvPr>
            <p:ph type="ctrTitle"/>
          </p:nvPr>
        </p:nvSpPr>
        <p:spPr/>
        <p:txBody>
          <a:bodyPr/>
          <a:lstStyle/>
          <a:p>
            <a:endParaRPr lang="it-IT" dirty="0"/>
          </a:p>
        </p:txBody>
      </p:sp>
      <p:sp>
        <p:nvSpPr>
          <p:cNvPr id="3" name="Sottotitolo 2">
            <a:extLst>
              <a:ext uri="{FF2B5EF4-FFF2-40B4-BE49-F238E27FC236}">
                <a16:creationId xmlns:a16="http://schemas.microsoft.com/office/drawing/2014/main" id="{46289707-9107-466C-A129-B9C017EADA66}"/>
              </a:ext>
            </a:extLst>
          </p:cNvPr>
          <p:cNvSpPr>
            <a:spLocks noGrp="1"/>
          </p:cNvSpPr>
          <p:nvPr>
            <p:ph type="subTitle" idx="1"/>
          </p:nvPr>
        </p:nvSpPr>
        <p:spPr/>
        <p:txBody>
          <a:bodyPr/>
          <a:lstStyle/>
          <a:p>
            <a:endParaRPr lang="it-IT"/>
          </a:p>
        </p:txBody>
      </p:sp>
      <p:pic>
        <p:nvPicPr>
          <p:cNvPr id="2050" name="Picture 2">
            <a:extLst>
              <a:ext uri="{FF2B5EF4-FFF2-40B4-BE49-F238E27FC236}">
                <a16:creationId xmlns:a16="http://schemas.microsoft.com/office/drawing/2014/main" id="{F381E5D2-4864-4E75-BACA-133321CBAE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233363"/>
            <a:ext cx="9753600" cy="6391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6612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B17F67-517A-4F8C-B4FB-22B623EBC9A5}"/>
              </a:ext>
            </a:extLst>
          </p:cNvPr>
          <p:cNvSpPr>
            <a:spLocks noGrp="1"/>
          </p:cNvSpPr>
          <p:nvPr>
            <p:ph type="ctrTitle"/>
          </p:nvPr>
        </p:nvSpPr>
        <p:spPr/>
        <p:txBody>
          <a:bodyPr/>
          <a:lstStyle/>
          <a:p>
            <a:endParaRPr lang="it-IT" dirty="0"/>
          </a:p>
        </p:txBody>
      </p:sp>
      <p:sp>
        <p:nvSpPr>
          <p:cNvPr id="3" name="Sottotitolo 2">
            <a:extLst>
              <a:ext uri="{FF2B5EF4-FFF2-40B4-BE49-F238E27FC236}">
                <a16:creationId xmlns:a16="http://schemas.microsoft.com/office/drawing/2014/main" id="{75AB7245-027D-415F-A57C-BB5ABDEFF39E}"/>
              </a:ext>
            </a:extLst>
          </p:cNvPr>
          <p:cNvSpPr>
            <a:spLocks noGrp="1"/>
          </p:cNvSpPr>
          <p:nvPr>
            <p:ph type="subTitle" idx="1"/>
          </p:nvPr>
        </p:nvSpPr>
        <p:spPr/>
        <p:txBody>
          <a:bodyPr/>
          <a:lstStyle/>
          <a:p>
            <a:endParaRPr lang="it-IT"/>
          </a:p>
        </p:txBody>
      </p:sp>
      <p:pic>
        <p:nvPicPr>
          <p:cNvPr id="3074" name="Picture 2">
            <a:extLst>
              <a:ext uri="{FF2B5EF4-FFF2-40B4-BE49-F238E27FC236}">
                <a16:creationId xmlns:a16="http://schemas.microsoft.com/office/drawing/2014/main" id="{00E25401-AC3A-4336-A306-D8CC987FF4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300038"/>
            <a:ext cx="9753600" cy="6257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5194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24D6E7-6F0A-4254-B473-D462EE709165}"/>
              </a:ext>
            </a:extLst>
          </p:cNvPr>
          <p:cNvSpPr>
            <a:spLocks noGrp="1"/>
          </p:cNvSpPr>
          <p:nvPr>
            <p:ph type="ctrTitle"/>
          </p:nvPr>
        </p:nvSpPr>
        <p:spPr/>
        <p:txBody>
          <a:bodyPr/>
          <a:lstStyle/>
          <a:p>
            <a:endParaRPr lang="it-IT" dirty="0"/>
          </a:p>
        </p:txBody>
      </p:sp>
      <p:sp>
        <p:nvSpPr>
          <p:cNvPr id="3" name="Sottotitolo 2">
            <a:extLst>
              <a:ext uri="{FF2B5EF4-FFF2-40B4-BE49-F238E27FC236}">
                <a16:creationId xmlns:a16="http://schemas.microsoft.com/office/drawing/2014/main" id="{8532C012-9ECF-4FBD-BE18-4A8075ED486B}"/>
              </a:ext>
            </a:extLst>
          </p:cNvPr>
          <p:cNvSpPr>
            <a:spLocks noGrp="1"/>
          </p:cNvSpPr>
          <p:nvPr>
            <p:ph type="subTitle" idx="1"/>
          </p:nvPr>
        </p:nvSpPr>
        <p:spPr/>
        <p:txBody>
          <a:bodyPr/>
          <a:lstStyle/>
          <a:p>
            <a:endParaRPr lang="it-IT"/>
          </a:p>
        </p:txBody>
      </p:sp>
      <p:pic>
        <p:nvPicPr>
          <p:cNvPr id="4098" name="Picture 2">
            <a:extLst>
              <a:ext uri="{FF2B5EF4-FFF2-40B4-BE49-F238E27FC236}">
                <a16:creationId xmlns:a16="http://schemas.microsoft.com/office/drawing/2014/main" id="{EAC0A325-3D46-4D02-8DDC-741157661C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223838"/>
            <a:ext cx="9753600" cy="6410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5462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69F7F2-61B6-4CCD-B2BF-411D70A3EB0A}"/>
              </a:ext>
            </a:extLst>
          </p:cNvPr>
          <p:cNvSpPr>
            <a:spLocks noGrp="1"/>
          </p:cNvSpPr>
          <p:nvPr>
            <p:ph type="ctrTitle"/>
          </p:nvPr>
        </p:nvSpPr>
        <p:spPr/>
        <p:txBody>
          <a:bodyPr/>
          <a:lstStyle/>
          <a:p>
            <a:endParaRPr lang="it-IT" dirty="0"/>
          </a:p>
        </p:txBody>
      </p:sp>
      <p:sp>
        <p:nvSpPr>
          <p:cNvPr id="3" name="Sottotitolo 2">
            <a:extLst>
              <a:ext uri="{FF2B5EF4-FFF2-40B4-BE49-F238E27FC236}">
                <a16:creationId xmlns:a16="http://schemas.microsoft.com/office/drawing/2014/main" id="{DD14E932-81A1-4C38-A2E6-F40DA25AB65E}"/>
              </a:ext>
            </a:extLst>
          </p:cNvPr>
          <p:cNvSpPr>
            <a:spLocks noGrp="1"/>
          </p:cNvSpPr>
          <p:nvPr>
            <p:ph type="subTitle" idx="1"/>
          </p:nvPr>
        </p:nvSpPr>
        <p:spPr/>
        <p:txBody>
          <a:bodyPr/>
          <a:lstStyle/>
          <a:p>
            <a:endParaRPr lang="it-IT"/>
          </a:p>
        </p:txBody>
      </p:sp>
      <p:pic>
        <p:nvPicPr>
          <p:cNvPr id="5122" name="Picture 2">
            <a:extLst>
              <a:ext uri="{FF2B5EF4-FFF2-40B4-BE49-F238E27FC236}">
                <a16:creationId xmlns:a16="http://schemas.microsoft.com/office/drawing/2014/main" id="{52D5F1D9-6AC6-47E5-9ED6-B768DDBA52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209550"/>
            <a:ext cx="9753600" cy="6438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7398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25030C-79FB-44E6-A374-90B809680043}"/>
              </a:ext>
            </a:extLst>
          </p:cNvPr>
          <p:cNvSpPr>
            <a:spLocks noGrp="1"/>
          </p:cNvSpPr>
          <p:nvPr>
            <p:ph type="ctrTitle"/>
          </p:nvPr>
        </p:nvSpPr>
        <p:spPr>
          <a:xfrm>
            <a:off x="1524000" y="1743612"/>
            <a:ext cx="9144000" cy="3370775"/>
          </a:xfrm>
        </p:spPr>
        <p:txBody>
          <a:bodyPr/>
          <a:lstStyle/>
          <a:p>
            <a:r>
              <a:rPr lang="it-IT" sz="3600" dirty="0">
                <a:solidFill>
                  <a:srgbClr val="FF0000"/>
                </a:solidFill>
              </a:rPr>
              <a:t>Su quali principi si basa il bullismo? </a:t>
            </a:r>
            <a:br>
              <a:rPr lang="it-IT" sz="3200" dirty="0">
                <a:solidFill>
                  <a:srgbClr val="FF0000"/>
                </a:solidFill>
              </a:rPr>
            </a:br>
            <a:br>
              <a:rPr lang="it-IT" sz="2400" dirty="0"/>
            </a:br>
            <a:r>
              <a:rPr lang="it-IT" sz="2400" dirty="0"/>
              <a:t>1) </a:t>
            </a:r>
            <a:r>
              <a:rPr lang="it-IT" sz="2400" dirty="0" err="1"/>
              <a:t>intenzionalita’</a:t>
            </a:r>
            <a:r>
              <a:rPr lang="it-IT" sz="2400" dirty="0"/>
              <a:t>: il comportamento aggressivo viene messo in atto volontariamente. Il bullo agisce con il preciso obiettivo di dominare e danneggiare l’altro. </a:t>
            </a:r>
            <a:br>
              <a:rPr lang="it-IT" sz="2400" dirty="0"/>
            </a:br>
            <a:r>
              <a:rPr lang="it-IT" sz="2400" dirty="0"/>
              <a:t>2) Asimmetria: presenza di disuguaglianza di forza e potere (fisico o psicologico) tra il bullo e la vittima, imputabile ad alcune componenti: </a:t>
            </a:r>
            <a:r>
              <a:rPr lang="it-IT" sz="2400" dirty="0" err="1"/>
              <a:t>eta’</a:t>
            </a:r>
            <a:r>
              <a:rPr lang="it-IT" sz="2400" dirty="0"/>
              <a:t>, forza fisica, sesso, </a:t>
            </a:r>
            <a:r>
              <a:rPr lang="it-IT" sz="2400" dirty="0" err="1"/>
              <a:t>abilita’</a:t>
            </a:r>
            <a:r>
              <a:rPr lang="it-IT" sz="2400" dirty="0"/>
              <a:t> linguistiche, potere relazionale (es. n. di amici). </a:t>
            </a:r>
            <a:br>
              <a:rPr lang="it-IT" sz="2400" dirty="0"/>
            </a:br>
            <a:r>
              <a:rPr lang="it-IT" sz="2400" dirty="0"/>
              <a:t>3) </a:t>
            </a:r>
            <a:r>
              <a:rPr lang="it-IT" sz="2400" dirty="0" err="1"/>
              <a:t>Sistematicita’</a:t>
            </a:r>
            <a:r>
              <a:rPr lang="it-IT" sz="2400" dirty="0"/>
              <a:t>: le provocazioni sono molteplici e reiterate nel tempo, tanto da fissare in modo statico i ruoli di bullo e vittima.</a:t>
            </a:r>
          </a:p>
        </p:txBody>
      </p:sp>
    </p:spTree>
    <p:extLst>
      <p:ext uri="{BB962C8B-B14F-4D97-AF65-F5344CB8AC3E}">
        <p14:creationId xmlns:p14="http://schemas.microsoft.com/office/powerpoint/2010/main" val="2412146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959498-649D-4B54-BD5B-D6D34F06699B}"/>
              </a:ext>
            </a:extLst>
          </p:cNvPr>
          <p:cNvSpPr>
            <a:spLocks noGrp="1"/>
          </p:cNvSpPr>
          <p:nvPr>
            <p:ph type="ctrTitle"/>
          </p:nvPr>
        </p:nvSpPr>
        <p:spPr>
          <a:xfrm>
            <a:off x="1524000" y="2152358"/>
            <a:ext cx="9144000" cy="3172338"/>
          </a:xfrm>
        </p:spPr>
        <p:txBody>
          <a:bodyPr/>
          <a:lstStyle/>
          <a:p>
            <a:br>
              <a:rPr lang="it-IT" sz="3200" dirty="0"/>
            </a:br>
            <a:br>
              <a:rPr lang="it-IT" sz="3200" dirty="0"/>
            </a:br>
            <a:br>
              <a:rPr lang="it-IT" sz="3200" dirty="0"/>
            </a:br>
            <a:br>
              <a:rPr lang="it-IT" sz="3200" dirty="0"/>
            </a:br>
            <a:br>
              <a:rPr lang="it-IT" sz="3200" dirty="0"/>
            </a:br>
            <a:br>
              <a:rPr lang="it-IT" sz="3200" dirty="0"/>
            </a:br>
            <a:br>
              <a:rPr lang="it-IT" sz="3200" dirty="0"/>
            </a:br>
            <a:r>
              <a:rPr lang="it-IT" sz="3200" dirty="0"/>
              <a:t> TIPI DI BULLISMO</a:t>
            </a:r>
            <a:br>
              <a:rPr lang="it-IT" sz="3200" dirty="0"/>
            </a:br>
            <a:br>
              <a:rPr lang="it-IT" sz="3200" dirty="0"/>
            </a:br>
            <a:r>
              <a:rPr lang="it-IT" sz="3200" dirty="0"/>
              <a:t>•BULLISMO DIRETTO </a:t>
            </a:r>
            <a:br>
              <a:rPr lang="it-IT" sz="3200" dirty="0"/>
            </a:br>
            <a:br>
              <a:rPr lang="it-IT" sz="3200" dirty="0"/>
            </a:br>
            <a:r>
              <a:rPr lang="it-IT" sz="3200" dirty="0"/>
              <a:t>•BULLISMO INDIRETTO </a:t>
            </a:r>
            <a:br>
              <a:rPr lang="it-IT" sz="3200" dirty="0"/>
            </a:br>
            <a:br>
              <a:rPr lang="it-IT" sz="3200" dirty="0"/>
            </a:br>
            <a:r>
              <a:rPr lang="it-IT" sz="3200" dirty="0"/>
              <a:t>•BULLISMO DISCRIMINATORIO</a:t>
            </a:r>
            <a:br>
              <a:rPr lang="it-IT" sz="3200" dirty="0"/>
            </a:br>
            <a:br>
              <a:rPr lang="it-IT" sz="3200" dirty="0"/>
            </a:br>
            <a:br>
              <a:rPr lang="it-IT" sz="3200" dirty="0"/>
            </a:br>
            <a:endParaRPr lang="it-IT" sz="3200" dirty="0">
              <a:solidFill>
                <a:srgbClr val="FF0000"/>
              </a:solidFill>
            </a:endParaRPr>
          </a:p>
        </p:txBody>
      </p:sp>
    </p:spTree>
    <p:extLst>
      <p:ext uri="{BB962C8B-B14F-4D97-AF65-F5344CB8AC3E}">
        <p14:creationId xmlns:p14="http://schemas.microsoft.com/office/powerpoint/2010/main" val="272019959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TotalTime>
  <Words>885</Words>
  <Application>Microsoft Office PowerPoint</Application>
  <PresentationFormat>Widescreen</PresentationFormat>
  <Paragraphs>31</Paragraphs>
  <Slides>17</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17</vt:i4>
      </vt:variant>
    </vt:vector>
  </HeadingPairs>
  <TitlesOfParts>
    <vt:vector size="22" baseType="lpstr">
      <vt:lpstr>Arial</vt:lpstr>
      <vt:lpstr>Calibri</vt:lpstr>
      <vt:lpstr>Calibri Light</vt:lpstr>
      <vt:lpstr>Verdana</vt:lpstr>
      <vt:lpstr>Tema di Office</vt:lpstr>
      <vt:lpstr>Ministero dell’Istruzione, dell’Università e della Ricerca  Istituto Professionale Servizi dell’Enogastronomia e dell’Ospitalità Alberghiera “A. Vespucci”  Via Valvassori Peroni, 8 - 20133 Milano - Tel. 02.7610162 -  Fax 02.7610281  Sito web   www.ipsarvespucci.it -  e-mail: vespu.amm@tiscalinet.it   </vt:lpstr>
      <vt:lpstr> Significato del termine bullismo  Il termine BULLISMO deriva dalla traslitterazione della parola inglese «bullying» (dal verbo to bull) che significa «usare prepotenza, intimidire, intimorire».  E’ una forma di comportamento sociale violento e intenzionale, sia di natura fisica che psicologica, ripetuto nel corso del tempo e attuato nei confronti di persone considerate bersagli deboli e incapaci di difendersi</vt:lpstr>
      <vt:lpstr>Presentazione standard di PowerPoint</vt:lpstr>
      <vt:lpstr>Presentazione standard di PowerPoint</vt:lpstr>
      <vt:lpstr>Presentazione standard di PowerPoint</vt:lpstr>
      <vt:lpstr>Presentazione standard di PowerPoint</vt:lpstr>
      <vt:lpstr>Presentazione standard di PowerPoint</vt:lpstr>
      <vt:lpstr>Su quali principi si basa il bullismo?   1) intenzionalita’: il comportamento aggressivo viene messo in atto volontariamente. Il bullo agisce con il preciso obiettivo di dominare e danneggiare l’altro.  2) Asimmetria: presenza di disuguaglianza di forza e potere (fisico o psicologico) tra il bullo e la vittima, imputabile ad alcune componenti: eta’, forza fisica, sesso, abilita’ linguistiche, potere relazionale (es. n. di amici).  3) Sistematicita’: le provocazioni sono molteplici e reiterate nel tempo, tanto da fissare in modo statico i ruoli di bullo e vittima.</vt:lpstr>
      <vt:lpstr>        TIPI DI BULLISMO  •BULLISMO DIRETTO   •BULLISMO INDIRETTO   •BULLISMO DISCRIMINATORIO   </vt:lpstr>
      <vt:lpstr>         Bullismo diretto    È caratterizzato da una relazione diretta tra vittima e bullo che può essere:  •Di tipo fisico: colpi, calci pugni, sottrazione oggetti, molestie sessuali  •Di tipo verbale: minacce, offese, ingiurie.</vt:lpstr>
      <vt:lpstr>Bullismo indiretto   Meno visibile di quello diretto si tende a danneggiare la vittima e le sue relazioni con le altre persone, escludendola e isolandola per mezzo soprattutto del bullismo psicologico e quindi con pettegolezzi e calunnie sul suo conto. </vt:lpstr>
      <vt:lpstr>Ad una vittima di bullismo va ricordato   • Non è lui/lei ad essere sbagliato, ma sono i prepotenti che sbagliano;  • Non deve vergognarsi di ciò che accade, ma deve reagire e magari cercare di aiutare altre vittime, cercando di capire con i caregiver come risolvere il problema;  • Parlane con la famiglia o con gli insegnanti perché non è solo/a;  • Non isolarsi e ricordarsi che i prepotenti sono a loro volta insicuri ed hanno bisogno di attirare su di sé l’attenzione.</vt:lpstr>
      <vt:lpstr>Può esistere un modo differente per affermarsi e per avere successo nel gruppo dei coetanei;  la prepotenza, soprattutto sui soggetti più deboli, non è indice di forza, ma al contrario di fragilità e di vigliaccheria;  Chi fa il bullo non è “condannato” a restare in questo ruolo; Puoi farti aiutare dagli adulti vicini (genitori, insegnati, persone esperte presenti all’interno della scuola..) senza vergogna.</vt:lpstr>
      <vt:lpstr>Presentazione standard di PowerPoint</vt:lpstr>
      <vt:lpstr>Presentazione standard di PowerPoint</vt:lpstr>
      <vt:lpstr>Ora difenderti è più facile  Una legge per tutelare i tuoi diritti nell’ambiente digitale  Per offrire maggiori tutele ai bambini e ragazzi, il nostro Paese ha adottato la legge n. 71 del 2017 che individua diversi strumenti per:  • prevenire e contrastare atti di cyberbullismo attraverso un piano di azione integrato e tutelarsi  • fornire misure di sostegno a chi li subisce  • responsabilizzare gli autori di atti di cyberbullismo tramite percorsi di rieducazione e procedura di ammonimento</vt:lpstr>
      <vt:lpstr>GRAZIE PER LA VOSTRA ATTENZIONE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Significato del termine bullismo  Il termine BULLISMO deriva dalla traslitterazione della parola inglese «bullying» (dal verbo to bull) che significa «usare prepotenza, intimidire, intimorire».  E’ una forma di comportamento sociale violento e intenzionale, sia di natura fisica che psicologica, ripetuto nel corso del tempo e attuato nei confronti di persone considerate bersagli deboli e incapaci di difendersi</dc:title>
  <dc:creator>Immacolata Persico</dc:creator>
  <cp:lastModifiedBy>piergiovanni rizzo</cp:lastModifiedBy>
  <cp:revision>11</cp:revision>
  <dcterms:created xsi:type="dcterms:W3CDTF">2021-10-21T14:19:13Z</dcterms:created>
  <dcterms:modified xsi:type="dcterms:W3CDTF">2021-10-29T12:52:21Z</dcterms:modified>
</cp:coreProperties>
</file>